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88"/>
  </p:notesMasterIdLst>
  <p:handoutMasterIdLst>
    <p:handoutMasterId r:id="rId89"/>
  </p:handoutMasterIdLst>
  <p:sldIdLst>
    <p:sldId id="929" r:id="rId2"/>
    <p:sldId id="956" r:id="rId3"/>
    <p:sldId id="965" r:id="rId4"/>
    <p:sldId id="919" r:id="rId5"/>
    <p:sldId id="977" r:id="rId6"/>
    <p:sldId id="978" r:id="rId7"/>
    <p:sldId id="979" r:id="rId8"/>
    <p:sldId id="981" r:id="rId9"/>
    <p:sldId id="980" r:id="rId10"/>
    <p:sldId id="982" r:id="rId11"/>
    <p:sldId id="983" r:id="rId12"/>
    <p:sldId id="985" r:id="rId13"/>
    <p:sldId id="984" r:id="rId14"/>
    <p:sldId id="986" r:id="rId15"/>
    <p:sldId id="987" r:id="rId16"/>
    <p:sldId id="988" r:id="rId17"/>
    <p:sldId id="989" r:id="rId18"/>
    <p:sldId id="990" r:id="rId19"/>
    <p:sldId id="991" r:id="rId20"/>
    <p:sldId id="992" r:id="rId21"/>
    <p:sldId id="993" r:id="rId22"/>
    <p:sldId id="994" r:id="rId23"/>
    <p:sldId id="995" r:id="rId24"/>
    <p:sldId id="996" r:id="rId25"/>
    <p:sldId id="997" r:id="rId26"/>
    <p:sldId id="998" r:id="rId27"/>
    <p:sldId id="999" r:id="rId28"/>
    <p:sldId id="1000" r:id="rId29"/>
    <p:sldId id="1001" r:id="rId30"/>
    <p:sldId id="1002" r:id="rId31"/>
    <p:sldId id="1003" r:id="rId32"/>
    <p:sldId id="1004" r:id="rId33"/>
    <p:sldId id="1005" r:id="rId34"/>
    <p:sldId id="1006" r:id="rId35"/>
    <p:sldId id="1007" r:id="rId36"/>
    <p:sldId id="1008" r:id="rId37"/>
    <p:sldId id="1009" r:id="rId38"/>
    <p:sldId id="1010" r:id="rId39"/>
    <p:sldId id="1011" r:id="rId40"/>
    <p:sldId id="1012" r:id="rId41"/>
    <p:sldId id="1013" r:id="rId42"/>
    <p:sldId id="1015" r:id="rId43"/>
    <p:sldId id="1016" r:id="rId44"/>
    <p:sldId id="1017" r:id="rId45"/>
    <p:sldId id="1018" r:id="rId46"/>
    <p:sldId id="1019" r:id="rId47"/>
    <p:sldId id="1020" r:id="rId48"/>
    <p:sldId id="1021" r:id="rId49"/>
    <p:sldId id="1022" r:id="rId50"/>
    <p:sldId id="1023" r:id="rId51"/>
    <p:sldId id="1024" r:id="rId52"/>
    <p:sldId id="1025" r:id="rId53"/>
    <p:sldId id="1026" r:id="rId54"/>
    <p:sldId id="1027" r:id="rId55"/>
    <p:sldId id="1028" r:id="rId56"/>
    <p:sldId id="1029" r:id="rId57"/>
    <p:sldId id="1030" r:id="rId58"/>
    <p:sldId id="1031" r:id="rId59"/>
    <p:sldId id="1032" r:id="rId60"/>
    <p:sldId id="1033" r:id="rId61"/>
    <p:sldId id="1034" r:id="rId62"/>
    <p:sldId id="1035" r:id="rId63"/>
    <p:sldId id="1036" r:id="rId64"/>
    <p:sldId id="1037" r:id="rId65"/>
    <p:sldId id="1038" r:id="rId66"/>
    <p:sldId id="1039" r:id="rId67"/>
    <p:sldId id="1040" r:id="rId68"/>
    <p:sldId id="1041" r:id="rId69"/>
    <p:sldId id="1042" r:id="rId70"/>
    <p:sldId id="1043" r:id="rId71"/>
    <p:sldId id="1044" r:id="rId72"/>
    <p:sldId id="1045" r:id="rId73"/>
    <p:sldId id="1046" r:id="rId74"/>
    <p:sldId id="1047" r:id="rId75"/>
    <p:sldId id="1048" r:id="rId76"/>
    <p:sldId id="1049" r:id="rId77"/>
    <p:sldId id="1050" r:id="rId78"/>
    <p:sldId id="1051" r:id="rId79"/>
    <p:sldId id="1052" r:id="rId80"/>
    <p:sldId id="1053" r:id="rId81"/>
    <p:sldId id="1054" r:id="rId82"/>
    <p:sldId id="1055" r:id="rId83"/>
    <p:sldId id="1056" r:id="rId84"/>
    <p:sldId id="1057" r:id="rId85"/>
    <p:sldId id="1058" r:id="rId86"/>
    <p:sldId id="963" r:id="rId8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923"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utoulas Periklis" initials="KP" lastIdx="0" clrIdx="0">
    <p:extLst>
      <p:ext uri="{19B8F6BF-5375-455C-9EA6-DF929625EA0E}">
        <p15:presenceInfo xmlns:p15="http://schemas.microsoft.com/office/powerpoint/2012/main" userId="S-1-5-21-484763869-1647877149-839522115-98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67D"/>
    <a:srgbClr val="0F6991"/>
    <a:srgbClr val="E3000F"/>
    <a:srgbClr val="003046"/>
    <a:srgbClr val="003A54"/>
    <a:srgbClr val="0F385F"/>
    <a:srgbClr val="00567C"/>
    <a:srgbClr val="E3010F"/>
    <a:srgbClr val="01567C"/>
    <a:srgbClr val="0F8A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Στυλ με θέμα 1 - Έμφαση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Φωτεινό στυλ 1 - Έμφαση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autoAdjust="0"/>
  </p:normalViewPr>
  <p:slideViewPr>
    <p:cSldViewPr showGuides="1">
      <p:cViewPr varScale="1">
        <p:scale>
          <a:sx n="72" d="100"/>
          <a:sy n="72" d="100"/>
        </p:scale>
        <p:origin x="1350" y="66"/>
      </p:cViewPr>
      <p:guideLst>
        <p:guide pos="3923"/>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300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84A32B7-C710-4FA7-984B-B448098B7E3D}" type="datetimeFigureOut">
              <a:rPr lang="el-GR" smtClean="0"/>
              <a:pPr/>
              <a:t>29/1/2021</a:t>
            </a:fld>
            <a:endParaRPr lang="el-G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F0BE24F-92E4-4E28-9E37-F1AC7D66CEC1}" type="slidenum">
              <a:rPr lang="el-GR" smtClean="0"/>
              <a:pPr/>
              <a:t>‹#›</a:t>
            </a:fld>
            <a:endParaRPr lang="el-GR"/>
          </a:p>
        </p:txBody>
      </p:sp>
    </p:spTree>
    <p:extLst>
      <p:ext uri="{BB962C8B-B14F-4D97-AF65-F5344CB8AC3E}">
        <p14:creationId xmlns:p14="http://schemas.microsoft.com/office/powerpoint/2010/main" val="1368943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9"/>
          </a:xfrm>
          <a:prstGeom prst="rect">
            <a:avLst/>
          </a:prstGeom>
        </p:spPr>
        <p:txBody>
          <a:bodyPr vert="horz" lIns="91440" tIns="45720" rIns="91440" bIns="45720" rtlCol="0"/>
          <a:lstStyle>
            <a:lvl1pPr algn="r">
              <a:defRPr sz="1200"/>
            </a:lvl1pPr>
          </a:lstStyle>
          <a:p>
            <a:fld id="{C6615DE9-8A98-4B3F-9013-45D2A33A7578}" type="datetimeFigureOut">
              <a:rPr lang="en-GB" smtClean="0"/>
              <a:pPr/>
              <a:t>29/01/2021</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1" y="4776789"/>
            <a:ext cx="5438775" cy="390842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9"/>
          </a:xfrm>
          <a:prstGeom prst="rect">
            <a:avLst/>
          </a:prstGeom>
        </p:spPr>
        <p:txBody>
          <a:bodyPr vert="horz" lIns="91440" tIns="45720" rIns="91440" bIns="45720" rtlCol="0" anchor="b"/>
          <a:lstStyle>
            <a:lvl1pPr algn="r">
              <a:defRPr sz="1200"/>
            </a:lvl1pPr>
          </a:lstStyle>
          <a:p>
            <a:fld id="{6AA189FC-ACE1-4CA3-87BE-B5F674DF1D09}" type="slidenum">
              <a:rPr lang="en-GB" smtClean="0"/>
              <a:pPr/>
              <a:t>‹#›</a:t>
            </a:fld>
            <a:endParaRPr lang="en-GB"/>
          </a:p>
        </p:txBody>
      </p:sp>
    </p:spTree>
    <p:extLst>
      <p:ext uri="{BB962C8B-B14F-4D97-AF65-F5344CB8AC3E}">
        <p14:creationId xmlns:p14="http://schemas.microsoft.com/office/powerpoint/2010/main" val="1700829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1</a:t>
            </a:fld>
            <a:endParaRPr lang="en-GB"/>
          </a:p>
        </p:txBody>
      </p:sp>
    </p:spTree>
    <p:extLst>
      <p:ext uri="{BB962C8B-B14F-4D97-AF65-F5344CB8AC3E}">
        <p14:creationId xmlns:p14="http://schemas.microsoft.com/office/powerpoint/2010/main" val="2240256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11</a:t>
            </a:fld>
            <a:endParaRPr lang="en-GB"/>
          </a:p>
        </p:txBody>
      </p:sp>
    </p:spTree>
    <p:extLst>
      <p:ext uri="{BB962C8B-B14F-4D97-AF65-F5344CB8AC3E}">
        <p14:creationId xmlns:p14="http://schemas.microsoft.com/office/powerpoint/2010/main" val="2961174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12</a:t>
            </a:fld>
            <a:endParaRPr lang="en-GB"/>
          </a:p>
        </p:txBody>
      </p:sp>
    </p:spTree>
    <p:extLst>
      <p:ext uri="{BB962C8B-B14F-4D97-AF65-F5344CB8AC3E}">
        <p14:creationId xmlns:p14="http://schemas.microsoft.com/office/powerpoint/2010/main" val="36433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13</a:t>
            </a:fld>
            <a:endParaRPr lang="en-GB"/>
          </a:p>
        </p:txBody>
      </p:sp>
    </p:spTree>
    <p:extLst>
      <p:ext uri="{BB962C8B-B14F-4D97-AF65-F5344CB8AC3E}">
        <p14:creationId xmlns:p14="http://schemas.microsoft.com/office/powerpoint/2010/main" val="474754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14</a:t>
            </a:fld>
            <a:endParaRPr lang="en-GB"/>
          </a:p>
        </p:txBody>
      </p:sp>
    </p:spTree>
    <p:extLst>
      <p:ext uri="{BB962C8B-B14F-4D97-AF65-F5344CB8AC3E}">
        <p14:creationId xmlns:p14="http://schemas.microsoft.com/office/powerpoint/2010/main" val="3151213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15</a:t>
            </a:fld>
            <a:endParaRPr lang="en-GB"/>
          </a:p>
        </p:txBody>
      </p:sp>
    </p:spTree>
    <p:extLst>
      <p:ext uri="{BB962C8B-B14F-4D97-AF65-F5344CB8AC3E}">
        <p14:creationId xmlns:p14="http://schemas.microsoft.com/office/powerpoint/2010/main" val="2045476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16</a:t>
            </a:fld>
            <a:endParaRPr lang="en-GB"/>
          </a:p>
        </p:txBody>
      </p:sp>
    </p:spTree>
    <p:extLst>
      <p:ext uri="{BB962C8B-B14F-4D97-AF65-F5344CB8AC3E}">
        <p14:creationId xmlns:p14="http://schemas.microsoft.com/office/powerpoint/2010/main" val="3267392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17</a:t>
            </a:fld>
            <a:endParaRPr lang="en-GB"/>
          </a:p>
        </p:txBody>
      </p:sp>
    </p:spTree>
    <p:extLst>
      <p:ext uri="{BB962C8B-B14F-4D97-AF65-F5344CB8AC3E}">
        <p14:creationId xmlns:p14="http://schemas.microsoft.com/office/powerpoint/2010/main" val="1854484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18</a:t>
            </a:fld>
            <a:endParaRPr lang="en-GB"/>
          </a:p>
        </p:txBody>
      </p:sp>
    </p:spTree>
    <p:extLst>
      <p:ext uri="{BB962C8B-B14F-4D97-AF65-F5344CB8AC3E}">
        <p14:creationId xmlns:p14="http://schemas.microsoft.com/office/powerpoint/2010/main" val="1733080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19</a:t>
            </a:fld>
            <a:endParaRPr lang="en-GB"/>
          </a:p>
        </p:txBody>
      </p:sp>
    </p:spTree>
    <p:extLst>
      <p:ext uri="{BB962C8B-B14F-4D97-AF65-F5344CB8AC3E}">
        <p14:creationId xmlns:p14="http://schemas.microsoft.com/office/powerpoint/2010/main" val="2275067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20</a:t>
            </a:fld>
            <a:endParaRPr lang="en-GB"/>
          </a:p>
        </p:txBody>
      </p:sp>
    </p:spTree>
    <p:extLst>
      <p:ext uri="{BB962C8B-B14F-4D97-AF65-F5344CB8AC3E}">
        <p14:creationId xmlns:p14="http://schemas.microsoft.com/office/powerpoint/2010/main" val="3853044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3</a:t>
            </a:fld>
            <a:endParaRPr lang="en-GB"/>
          </a:p>
        </p:txBody>
      </p:sp>
    </p:spTree>
    <p:extLst>
      <p:ext uri="{BB962C8B-B14F-4D97-AF65-F5344CB8AC3E}">
        <p14:creationId xmlns:p14="http://schemas.microsoft.com/office/powerpoint/2010/main" val="715220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21</a:t>
            </a:fld>
            <a:endParaRPr lang="en-GB"/>
          </a:p>
        </p:txBody>
      </p:sp>
    </p:spTree>
    <p:extLst>
      <p:ext uri="{BB962C8B-B14F-4D97-AF65-F5344CB8AC3E}">
        <p14:creationId xmlns:p14="http://schemas.microsoft.com/office/powerpoint/2010/main" val="794483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22</a:t>
            </a:fld>
            <a:endParaRPr lang="en-GB"/>
          </a:p>
        </p:txBody>
      </p:sp>
    </p:spTree>
    <p:extLst>
      <p:ext uri="{BB962C8B-B14F-4D97-AF65-F5344CB8AC3E}">
        <p14:creationId xmlns:p14="http://schemas.microsoft.com/office/powerpoint/2010/main" val="277262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23</a:t>
            </a:fld>
            <a:endParaRPr lang="en-GB"/>
          </a:p>
        </p:txBody>
      </p:sp>
    </p:spTree>
    <p:extLst>
      <p:ext uri="{BB962C8B-B14F-4D97-AF65-F5344CB8AC3E}">
        <p14:creationId xmlns:p14="http://schemas.microsoft.com/office/powerpoint/2010/main" val="603641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24</a:t>
            </a:fld>
            <a:endParaRPr lang="en-GB"/>
          </a:p>
        </p:txBody>
      </p:sp>
    </p:spTree>
    <p:extLst>
      <p:ext uri="{BB962C8B-B14F-4D97-AF65-F5344CB8AC3E}">
        <p14:creationId xmlns:p14="http://schemas.microsoft.com/office/powerpoint/2010/main" val="2101645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25</a:t>
            </a:fld>
            <a:endParaRPr lang="en-GB"/>
          </a:p>
        </p:txBody>
      </p:sp>
    </p:spTree>
    <p:extLst>
      <p:ext uri="{BB962C8B-B14F-4D97-AF65-F5344CB8AC3E}">
        <p14:creationId xmlns:p14="http://schemas.microsoft.com/office/powerpoint/2010/main" val="1555451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26</a:t>
            </a:fld>
            <a:endParaRPr lang="en-GB"/>
          </a:p>
        </p:txBody>
      </p:sp>
    </p:spTree>
    <p:extLst>
      <p:ext uri="{BB962C8B-B14F-4D97-AF65-F5344CB8AC3E}">
        <p14:creationId xmlns:p14="http://schemas.microsoft.com/office/powerpoint/2010/main" val="1567558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27</a:t>
            </a:fld>
            <a:endParaRPr lang="en-GB"/>
          </a:p>
        </p:txBody>
      </p:sp>
    </p:spTree>
    <p:extLst>
      <p:ext uri="{BB962C8B-B14F-4D97-AF65-F5344CB8AC3E}">
        <p14:creationId xmlns:p14="http://schemas.microsoft.com/office/powerpoint/2010/main" val="3549572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28</a:t>
            </a:fld>
            <a:endParaRPr lang="en-GB"/>
          </a:p>
        </p:txBody>
      </p:sp>
    </p:spTree>
    <p:extLst>
      <p:ext uri="{BB962C8B-B14F-4D97-AF65-F5344CB8AC3E}">
        <p14:creationId xmlns:p14="http://schemas.microsoft.com/office/powerpoint/2010/main" val="3154429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29</a:t>
            </a:fld>
            <a:endParaRPr lang="en-GB"/>
          </a:p>
        </p:txBody>
      </p:sp>
    </p:spTree>
    <p:extLst>
      <p:ext uri="{BB962C8B-B14F-4D97-AF65-F5344CB8AC3E}">
        <p14:creationId xmlns:p14="http://schemas.microsoft.com/office/powerpoint/2010/main" val="2312848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30</a:t>
            </a:fld>
            <a:endParaRPr lang="en-GB"/>
          </a:p>
        </p:txBody>
      </p:sp>
    </p:spTree>
    <p:extLst>
      <p:ext uri="{BB962C8B-B14F-4D97-AF65-F5344CB8AC3E}">
        <p14:creationId xmlns:p14="http://schemas.microsoft.com/office/powerpoint/2010/main" val="2594147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4</a:t>
            </a:fld>
            <a:endParaRPr lang="en-GB"/>
          </a:p>
        </p:txBody>
      </p:sp>
    </p:spTree>
    <p:extLst>
      <p:ext uri="{BB962C8B-B14F-4D97-AF65-F5344CB8AC3E}">
        <p14:creationId xmlns:p14="http://schemas.microsoft.com/office/powerpoint/2010/main" val="3789417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31</a:t>
            </a:fld>
            <a:endParaRPr lang="en-GB"/>
          </a:p>
        </p:txBody>
      </p:sp>
    </p:spTree>
    <p:extLst>
      <p:ext uri="{BB962C8B-B14F-4D97-AF65-F5344CB8AC3E}">
        <p14:creationId xmlns:p14="http://schemas.microsoft.com/office/powerpoint/2010/main" val="1447768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32</a:t>
            </a:fld>
            <a:endParaRPr lang="en-GB"/>
          </a:p>
        </p:txBody>
      </p:sp>
    </p:spTree>
    <p:extLst>
      <p:ext uri="{BB962C8B-B14F-4D97-AF65-F5344CB8AC3E}">
        <p14:creationId xmlns:p14="http://schemas.microsoft.com/office/powerpoint/2010/main" val="4419427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33</a:t>
            </a:fld>
            <a:endParaRPr lang="en-GB"/>
          </a:p>
        </p:txBody>
      </p:sp>
    </p:spTree>
    <p:extLst>
      <p:ext uri="{BB962C8B-B14F-4D97-AF65-F5344CB8AC3E}">
        <p14:creationId xmlns:p14="http://schemas.microsoft.com/office/powerpoint/2010/main" val="2993840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34</a:t>
            </a:fld>
            <a:endParaRPr lang="en-GB"/>
          </a:p>
        </p:txBody>
      </p:sp>
    </p:spTree>
    <p:extLst>
      <p:ext uri="{BB962C8B-B14F-4D97-AF65-F5344CB8AC3E}">
        <p14:creationId xmlns:p14="http://schemas.microsoft.com/office/powerpoint/2010/main" val="4624692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35</a:t>
            </a:fld>
            <a:endParaRPr lang="en-GB"/>
          </a:p>
        </p:txBody>
      </p:sp>
    </p:spTree>
    <p:extLst>
      <p:ext uri="{BB962C8B-B14F-4D97-AF65-F5344CB8AC3E}">
        <p14:creationId xmlns:p14="http://schemas.microsoft.com/office/powerpoint/2010/main" val="33569109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36</a:t>
            </a:fld>
            <a:endParaRPr lang="en-GB"/>
          </a:p>
        </p:txBody>
      </p:sp>
    </p:spTree>
    <p:extLst>
      <p:ext uri="{BB962C8B-B14F-4D97-AF65-F5344CB8AC3E}">
        <p14:creationId xmlns:p14="http://schemas.microsoft.com/office/powerpoint/2010/main" val="1932149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37</a:t>
            </a:fld>
            <a:endParaRPr lang="en-GB"/>
          </a:p>
        </p:txBody>
      </p:sp>
    </p:spTree>
    <p:extLst>
      <p:ext uri="{BB962C8B-B14F-4D97-AF65-F5344CB8AC3E}">
        <p14:creationId xmlns:p14="http://schemas.microsoft.com/office/powerpoint/2010/main" val="8480101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38</a:t>
            </a:fld>
            <a:endParaRPr lang="en-GB"/>
          </a:p>
        </p:txBody>
      </p:sp>
    </p:spTree>
    <p:extLst>
      <p:ext uri="{BB962C8B-B14F-4D97-AF65-F5344CB8AC3E}">
        <p14:creationId xmlns:p14="http://schemas.microsoft.com/office/powerpoint/2010/main" val="10142025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39</a:t>
            </a:fld>
            <a:endParaRPr lang="en-GB"/>
          </a:p>
        </p:txBody>
      </p:sp>
    </p:spTree>
    <p:extLst>
      <p:ext uri="{BB962C8B-B14F-4D97-AF65-F5344CB8AC3E}">
        <p14:creationId xmlns:p14="http://schemas.microsoft.com/office/powerpoint/2010/main" val="35025892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40</a:t>
            </a:fld>
            <a:endParaRPr lang="en-GB"/>
          </a:p>
        </p:txBody>
      </p:sp>
    </p:spTree>
    <p:extLst>
      <p:ext uri="{BB962C8B-B14F-4D97-AF65-F5344CB8AC3E}">
        <p14:creationId xmlns:p14="http://schemas.microsoft.com/office/powerpoint/2010/main" val="4197404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5</a:t>
            </a:fld>
            <a:endParaRPr lang="en-GB"/>
          </a:p>
        </p:txBody>
      </p:sp>
    </p:spTree>
    <p:extLst>
      <p:ext uri="{BB962C8B-B14F-4D97-AF65-F5344CB8AC3E}">
        <p14:creationId xmlns:p14="http://schemas.microsoft.com/office/powerpoint/2010/main" val="17549113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41</a:t>
            </a:fld>
            <a:endParaRPr lang="en-GB"/>
          </a:p>
        </p:txBody>
      </p:sp>
    </p:spTree>
    <p:extLst>
      <p:ext uri="{BB962C8B-B14F-4D97-AF65-F5344CB8AC3E}">
        <p14:creationId xmlns:p14="http://schemas.microsoft.com/office/powerpoint/2010/main" val="8377613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42</a:t>
            </a:fld>
            <a:endParaRPr lang="en-GB"/>
          </a:p>
        </p:txBody>
      </p:sp>
    </p:spTree>
    <p:extLst>
      <p:ext uri="{BB962C8B-B14F-4D97-AF65-F5344CB8AC3E}">
        <p14:creationId xmlns:p14="http://schemas.microsoft.com/office/powerpoint/2010/main" val="28302271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43</a:t>
            </a:fld>
            <a:endParaRPr lang="en-GB"/>
          </a:p>
        </p:txBody>
      </p:sp>
    </p:spTree>
    <p:extLst>
      <p:ext uri="{BB962C8B-B14F-4D97-AF65-F5344CB8AC3E}">
        <p14:creationId xmlns:p14="http://schemas.microsoft.com/office/powerpoint/2010/main" val="5271322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44</a:t>
            </a:fld>
            <a:endParaRPr lang="en-GB"/>
          </a:p>
        </p:txBody>
      </p:sp>
    </p:spTree>
    <p:extLst>
      <p:ext uri="{BB962C8B-B14F-4D97-AF65-F5344CB8AC3E}">
        <p14:creationId xmlns:p14="http://schemas.microsoft.com/office/powerpoint/2010/main" val="35583851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45</a:t>
            </a:fld>
            <a:endParaRPr lang="en-GB"/>
          </a:p>
        </p:txBody>
      </p:sp>
    </p:spTree>
    <p:extLst>
      <p:ext uri="{BB962C8B-B14F-4D97-AF65-F5344CB8AC3E}">
        <p14:creationId xmlns:p14="http://schemas.microsoft.com/office/powerpoint/2010/main" val="186396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46</a:t>
            </a:fld>
            <a:endParaRPr lang="en-GB"/>
          </a:p>
        </p:txBody>
      </p:sp>
    </p:spTree>
    <p:extLst>
      <p:ext uri="{BB962C8B-B14F-4D97-AF65-F5344CB8AC3E}">
        <p14:creationId xmlns:p14="http://schemas.microsoft.com/office/powerpoint/2010/main" val="15877825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47</a:t>
            </a:fld>
            <a:endParaRPr lang="en-GB"/>
          </a:p>
        </p:txBody>
      </p:sp>
    </p:spTree>
    <p:extLst>
      <p:ext uri="{BB962C8B-B14F-4D97-AF65-F5344CB8AC3E}">
        <p14:creationId xmlns:p14="http://schemas.microsoft.com/office/powerpoint/2010/main" val="8935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48</a:t>
            </a:fld>
            <a:endParaRPr lang="en-GB"/>
          </a:p>
        </p:txBody>
      </p:sp>
    </p:spTree>
    <p:extLst>
      <p:ext uri="{BB962C8B-B14F-4D97-AF65-F5344CB8AC3E}">
        <p14:creationId xmlns:p14="http://schemas.microsoft.com/office/powerpoint/2010/main" val="7248823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49</a:t>
            </a:fld>
            <a:endParaRPr lang="en-GB"/>
          </a:p>
        </p:txBody>
      </p:sp>
    </p:spTree>
    <p:extLst>
      <p:ext uri="{BB962C8B-B14F-4D97-AF65-F5344CB8AC3E}">
        <p14:creationId xmlns:p14="http://schemas.microsoft.com/office/powerpoint/2010/main" val="23684511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50</a:t>
            </a:fld>
            <a:endParaRPr lang="en-GB"/>
          </a:p>
        </p:txBody>
      </p:sp>
    </p:spTree>
    <p:extLst>
      <p:ext uri="{BB962C8B-B14F-4D97-AF65-F5344CB8AC3E}">
        <p14:creationId xmlns:p14="http://schemas.microsoft.com/office/powerpoint/2010/main" val="3633191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6</a:t>
            </a:fld>
            <a:endParaRPr lang="en-GB"/>
          </a:p>
        </p:txBody>
      </p:sp>
    </p:spTree>
    <p:extLst>
      <p:ext uri="{BB962C8B-B14F-4D97-AF65-F5344CB8AC3E}">
        <p14:creationId xmlns:p14="http://schemas.microsoft.com/office/powerpoint/2010/main" val="9932617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51</a:t>
            </a:fld>
            <a:endParaRPr lang="en-GB"/>
          </a:p>
        </p:txBody>
      </p:sp>
    </p:spTree>
    <p:extLst>
      <p:ext uri="{BB962C8B-B14F-4D97-AF65-F5344CB8AC3E}">
        <p14:creationId xmlns:p14="http://schemas.microsoft.com/office/powerpoint/2010/main" val="38495019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52</a:t>
            </a:fld>
            <a:endParaRPr lang="en-GB"/>
          </a:p>
        </p:txBody>
      </p:sp>
    </p:spTree>
    <p:extLst>
      <p:ext uri="{BB962C8B-B14F-4D97-AF65-F5344CB8AC3E}">
        <p14:creationId xmlns:p14="http://schemas.microsoft.com/office/powerpoint/2010/main" val="15384119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53</a:t>
            </a:fld>
            <a:endParaRPr lang="en-GB"/>
          </a:p>
        </p:txBody>
      </p:sp>
    </p:spTree>
    <p:extLst>
      <p:ext uri="{BB962C8B-B14F-4D97-AF65-F5344CB8AC3E}">
        <p14:creationId xmlns:p14="http://schemas.microsoft.com/office/powerpoint/2010/main" val="2517441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54</a:t>
            </a:fld>
            <a:endParaRPr lang="en-GB"/>
          </a:p>
        </p:txBody>
      </p:sp>
    </p:spTree>
    <p:extLst>
      <p:ext uri="{BB962C8B-B14F-4D97-AF65-F5344CB8AC3E}">
        <p14:creationId xmlns:p14="http://schemas.microsoft.com/office/powerpoint/2010/main" val="22453026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55</a:t>
            </a:fld>
            <a:endParaRPr lang="en-GB"/>
          </a:p>
        </p:txBody>
      </p:sp>
    </p:spTree>
    <p:extLst>
      <p:ext uri="{BB962C8B-B14F-4D97-AF65-F5344CB8AC3E}">
        <p14:creationId xmlns:p14="http://schemas.microsoft.com/office/powerpoint/2010/main" val="23198194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56</a:t>
            </a:fld>
            <a:endParaRPr lang="en-GB"/>
          </a:p>
        </p:txBody>
      </p:sp>
    </p:spTree>
    <p:extLst>
      <p:ext uri="{BB962C8B-B14F-4D97-AF65-F5344CB8AC3E}">
        <p14:creationId xmlns:p14="http://schemas.microsoft.com/office/powerpoint/2010/main" val="20999725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57</a:t>
            </a:fld>
            <a:endParaRPr lang="en-GB"/>
          </a:p>
        </p:txBody>
      </p:sp>
    </p:spTree>
    <p:extLst>
      <p:ext uri="{BB962C8B-B14F-4D97-AF65-F5344CB8AC3E}">
        <p14:creationId xmlns:p14="http://schemas.microsoft.com/office/powerpoint/2010/main" val="33409913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58</a:t>
            </a:fld>
            <a:endParaRPr lang="en-GB"/>
          </a:p>
        </p:txBody>
      </p:sp>
    </p:spTree>
    <p:extLst>
      <p:ext uri="{BB962C8B-B14F-4D97-AF65-F5344CB8AC3E}">
        <p14:creationId xmlns:p14="http://schemas.microsoft.com/office/powerpoint/2010/main" val="29082020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59</a:t>
            </a:fld>
            <a:endParaRPr lang="en-GB"/>
          </a:p>
        </p:txBody>
      </p:sp>
    </p:spTree>
    <p:extLst>
      <p:ext uri="{BB962C8B-B14F-4D97-AF65-F5344CB8AC3E}">
        <p14:creationId xmlns:p14="http://schemas.microsoft.com/office/powerpoint/2010/main" val="36384482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60</a:t>
            </a:fld>
            <a:endParaRPr lang="en-GB"/>
          </a:p>
        </p:txBody>
      </p:sp>
    </p:spTree>
    <p:extLst>
      <p:ext uri="{BB962C8B-B14F-4D97-AF65-F5344CB8AC3E}">
        <p14:creationId xmlns:p14="http://schemas.microsoft.com/office/powerpoint/2010/main" val="1162696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7</a:t>
            </a:fld>
            <a:endParaRPr lang="en-GB"/>
          </a:p>
        </p:txBody>
      </p:sp>
    </p:spTree>
    <p:extLst>
      <p:ext uri="{BB962C8B-B14F-4D97-AF65-F5344CB8AC3E}">
        <p14:creationId xmlns:p14="http://schemas.microsoft.com/office/powerpoint/2010/main" val="21637537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61</a:t>
            </a:fld>
            <a:endParaRPr lang="en-GB"/>
          </a:p>
        </p:txBody>
      </p:sp>
    </p:spTree>
    <p:extLst>
      <p:ext uri="{BB962C8B-B14F-4D97-AF65-F5344CB8AC3E}">
        <p14:creationId xmlns:p14="http://schemas.microsoft.com/office/powerpoint/2010/main" val="18171243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62</a:t>
            </a:fld>
            <a:endParaRPr lang="en-GB"/>
          </a:p>
        </p:txBody>
      </p:sp>
    </p:spTree>
    <p:extLst>
      <p:ext uri="{BB962C8B-B14F-4D97-AF65-F5344CB8AC3E}">
        <p14:creationId xmlns:p14="http://schemas.microsoft.com/office/powerpoint/2010/main" val="11800126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63</a:t>
            </a:fld>
            <a:endParaRPr lang="en-GB"/>
          </a:p>
        </p:txBody>
      </p:sp>
    </p:spTree>
    <p:extLst>
      <p:ext uri="{BB962C8B-B14F-4D97-AF65-F5344CB8AC3E}">
        <p14:creationId xmlns:p14="http://schemas.microsoft.com/office/powerpoint/2010/main" val="6839704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64</a:t>
            </a:fld>
            <a:endParaRPr lang="en-GB"/>
          </a:p>
        </p:txBody>
      </p:sp>
    </p:spTree>
    <p:extLst>
      <p:ext uri="{BB962C8B-B14F-4D97-AF65-F5344CB8AC3E}">
        <p14:creationId xmlns:p14="http://schemas.microsoft.com/office/powerpoint/2010/main" val="22259417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65</a:t>
            </a:fld>
            <a:endParaRPr lang="en-GB"/>
          </a:p>
        </p:txBody>
      </p:sp>
    </p:spTree>
    <p:extLst>
      <p:ext uri="{BB962C8B-B14F-4D97-AF65-F5344CB8AC3E}">
        <p14:creationId xmlns:p14="http://schemas.microsoft.com/office/powerpoint/2010/main" val="37142094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66</a:t>
            </a:fld>
            <a:endParaRPr lang="en-GB"/>
          </a:p>
        </p:txBody>
      </p:sp>
    </p:spTree>
    <p:extLst>
      <p:ext uri="{BB962C8B-B14F-4D97-AF65-F5344CB8AC3E}">
        <p14:creationId xmlns:p14="http://schemas.microsoft.com/office/powerpoint/2010/main" val="24023243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67</a:t>
            </a:fld>
            <a:endParaRPr lang="en-GB"/>
          </a:p>
        </p:txBody>
      </p:sp>
    </p:spTree>
    <p:extLst>
      <p:ext uri="{BB962C8B-B14F-4D97-AF65-F5344CB8AC3E}">
        <p14:creationId xmlns:p14="http://schemas.microsoft.com/office/powerpoint/2010/main" val="39839853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68</a:t>
            </a:fld>
            <a:endParaRPr lang="en-GB"/>
          </a:p>
        </p:txBody>
      </p:sp>
    </p:spTree>
    <p:extLst>
      <p:ext uri="{BB962C8B-B14F-4D97-AF65-F5344CB8AC3E}">
        <p14:creationId xmlns:p14="http://schemas.microsoft.com/office/powerpoint/2010/main" val="23961810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69</a:t>
            </a:fld>
            <a:endParaRPr lang="en-GB"/>
          </a:p>
        </p:txBody>
      </p:sp>
    </p:spTree>
    <p:extLst>
      <p:ext uri="{BB962C8B-B14F-4D97-AF65-F5344CB8AC3E}">
        <p14:creationId xmlns:p14="http://schemas.microsoft.com/office/powerpoint/2010/main" val="25691609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70</a:t>
            </a:fld>
            <a:endParaRPr lang="en-GB"/>
          </a:p>
        </p:txBody>
      </p:sp>
    </p:spTree>
    <p:extLst>
      <p:ext uri="{BB962C8B-B14F-4D97-AF65-F5344CB8AC3E}">
        <p14:creationId xmlns:p14="http://schemas.microsoft.com/office/powerpoint/2010/main" val="3592901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8</a:t>
            </a:fld>
            <a:endParaRPr lang="en-GB"/>
          </a:p>
        </p:txBody>
      </p:sp>
    </p:spTree>
    <p:extLst>
      <p:ext uri="{BB962C8B-B14F-4D97-AF65-F5344CB8AC3E}">
        <p14:creationId xmlns:p14="http://schemas.microsoft.com/office/powerpoint/2010/main" val="2063634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71</a:t>
            </a:fld>
            <a:endParaRPr lang="en-GB"/>
          </a:p>
        </p:txBody>
      </p:sp>
    </p:spTree>
    <p:extLst>
      <p:ext uri="{BB962C8B-B14F-4D97-AF65-F5344CB8AC3E}">
        <p14:creationId xmlns:p14="http://schemas.microsoft.com/office/powerpoint/2010/main" val="39255303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72</a:t>
            </a:fld>
            <a:endParaRPr lang="en-GB"/>
          </a:p>
        </p:txBody>
      </p:sp>
    </p:spTree>
    <p:extLst>
      <p:ext uri="{BB962C8B-B14F-4D97-AF65-F5344CB8AC3E}">
        <p14:creationId xmlns:p14="http://schemas.microsoft.com/office/powerpoint/2010/main" val="28768937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73</a:t>
            </a:fld>
            <a:endParaRPr lang="en-GB"/>
          </a:p>
        </p:txBody>
      </p:sp>
    </p:spTree>
    <p:extLst>
      <p:ext uri="{BB962C8B-B14F-4D97-AF65-F5344CB8AC3E}">
        <p14:creationId xmlns:p14="http://schemas.microsoft.com/office/powerpoint/2010/main" val="9321869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74</a:t>
            </a:fld>
            <a:endParaRPr lang="en-GB"/>
          </a:p>
        </p:txBody>
      </p:sp>
    </p:spTree>
    <p:extLst>
      <p:ext uri="{BB962C8B-B14F-4D97-AF65-F5344CB8AC3E}">
        <p14:creationId xmlns:p14="http://schemas.microsoft.com/office/powerpoint/2010/main" val="405508501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75</a:t>
            </a:fld>
            <a:endParaRPr lang="en-GB"/>
          </a:p>
        </p:txBody>
      </p:sp>
    </p:spTree>
    <p:extLst>
      <p:ext uri="{BB962C8B-B14F-4D97-AF65-F5344CB8AC3E}">
        <p14:creationId xmlns:p14="http://schemas.microsoft.com/office/powerpoint/2010/main" val="9818472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76</a:t>
            </a:fld>
            <a:endParaRPr lang="en-GB"/>
          </a:p>
        </p:txBody>
      </p:sp>
    </p:spTree>
    <p:extLst>
      <p:ext uri="{BB962C8B-B14F-4D97-AF65-F5344CB8AC3E}">
        <p14:creationId xmlns:p14="http://schemas.microsoft.com/office/powerpoint/2010/main" val="5883668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77</a:t>
            </a:fld>
            <a:endParaRPr lang="en-GB"/>
          </a:p>
        </p:txBody>
      </p:sp>
    </p:spTree>
    <p:extLst>
      <p:ext uri="{BB962C8B-B14F-4D97-AF65-F5344CB8AC3E}">
        <p14:creationId xmlns:p14="http://schemas.microsoft.com/office/powerpoint/2010/main" val="195557084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78</a:t>
            </a:fld>
            <a:endParaRPr lang="en-GB"/>
          </a:p>
        </p:txBody>
      </p:sp>
    </p:spTree>
    <p:extLst>
      <p:ext uri="{BB962C8B-B14F-4D97-AF65-F5344CB8AC3E}">
        <p14:creationId xmlns:p14="http://schemas.microsoft.com/office/powerpoint/2010/main" val="336143688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79</a:t>
            </a:fld>
            <a:endParaRPr lang="en-GB"/>
          </a:p>
        </p:txBody>
      </p:sp>
    </p:spTree>
    <p:extLst>
      <p:ext uri="{BB962C8B-B14F-4D97-AF65-F5344CB8AC3E}">
        <p14:creationId xmlns:p14="http://schemas.microsoft.com/office/powerpoint/2010/main" val="378235075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80</a:t>
            </a:fld>
            <a:endParaRPr lang="en-GB"/>
          </a:p>
        </p:txBody>
      </p:sp>
    </p:spTree>
    <p:extLst>
      <p:ext uri="{BB962C8B-B14F-4D97-AF65-F5344CB8AC3E}">
        <p14:creationId xmlns:p14="http://schemas.microsoft.com/office/powerpoint/2010/main" val="3232492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9</a:t>
            </a:fld>
            <a:endParaRPr lang="en-GB"/>
          </a:p>
        </p:txBody>
      </p:sp>
    </p:spTree>
    <p:extLst>
      <p:ext uri="{BB962C8B-B14F-4D97-AF65-F5344CB8AC3E}">
        <p14:creationId xmlns:p14="http://schemas.microsoft.com/office/powerpoint/2010/main" val="275966909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81</a:t>
            </a:fld>
            <a:endParaRPr lang="en-GB"/>
          </a:p>
        </p:txBody>
      </p:sp>
    </p:spTree>
    <p:extLst>
      <p:ext uri="{BB962C8B-B14F-4D97-AF65-F5344CB8AC3E}">
        <p14:creationId xmlns:p14="http://schemas.microsoft.com/office/powerpoint/2010/main" val="29306273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82</a:t>
            </a:fld>
            <a:endParaRPr lang="en-GB"/>
          </a:p>
        </p:txBody>
      </p:sp>
    </p:spTree>
    <p:extLst>
      <p:ext uri="{BB962C8B-B14F-4D97-AF65-F5344CB8AC3E}">
        <p14:creationId xmlns:p14="http://schemas.microsoft.com/office/powerpoint/2010/main" val="377152219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83</a:t>
            </a:fld>
            <a:endParaRPr lang="en-GB"/>
          </a:p>
        </p:txBody>
      </p:sp>
    </p:spTree>
    <p:extLst>
      <p:ext uri="{BB962C8B-B14F-4D97-AF65-F5344CB8AC3E}">
        <p14:creationId xmlns:p14="http://schemas.microsoft.com/office/powerpoint/2010/main" val="3259292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84</a:t>
            </a:fld>
            <a:endParaRPr lang="en-GB"/>
          </a:p>
        </p:txBody>
      </p:sp>
    </p:spTree>
    <p:extLst>
      <p:ext uri="{BB962C8B-B14F-4D97-AF65-F5344CB8AC3E}">
        <p14:creationId xmlns:p14="http://schemas.microsoft.com/office/powerpoint/2010/main" val="166065012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85</a:t>
            </a:fld>
            <a:endParaRPr lang="en-GB"/>
          </a:p>
        </p:txBody>
      </p:sp>
    </p:spTree>
    <p:extLst>
      <p:ext uri="{BB962C8B-B14F-4D97-AF65-F5344CB8AC3E}">
        <p14:creationId xmlns:p14="http://schemas.microsoft.com/office/powerpoint/2010/main" val="390203550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86</a:t>
            </a:fld>
            <a:endParaRPr lang="en-GB"/>
          </a:p>
        </p:txBody>
      </p:sp>
    </p:spTree>
    <p:extLst>
      <p:ext uri="{BB962C8B-B14F-4D97-AF65-F5344CB8AC3E}">
        <p14:creationId xmlns:p14="http://schemas.microsoft.com/office/powerpoint/2010/main" val="3931730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AA189FC-ACE1-4CA3-87BE-B5F674DF1D09}" type="slidenum">
              <a:rPr lang="en-GB" smtClean="0"/>
              <a:pPr/>
              <a:t>10</a:t>
            </a:fld>
            <a:endParaRPr lang="en-GB"/>
          </a:p>
        </p:txBody>
      </p:sp>
    </p:spTree>
    <p:extLst>
      <p:ext uri="{BB962C8B-B14F-4D97-AF65-F5344CB8AC3E}">
        <p14:creationId xmlns:p14="http://schemas.microsoft.com/office/powerpoint/2010/main" val="4268930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0596"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6" y="4050836"/>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689936-A069-4EFB-9703-FC6FEC31A821}" type="datetimeFigureOut">
              <a:rPr lang="el-GR" smtClean="0"/>
              <a:pPr/>
              <a:t>29/1/2021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4F42BB1-CDFD-4471-882D-8D7CF035B9C8}" type="slidenum">
              <a:rPr lang="el-GR" smtClean="0"/>
              <a:pPr/>
              <a:t>‹#›</a:t>
            </a:fld>
            <a:endParaRPr lang="el-GR"/>
          </a:p>
        </p:txBody>
      </p:sp>
    </p:spTree>
    <p:extLst>
      <p:ext uri="{BB962C8B-B14F-4D97-AF65-F5344CB8AC3E}">
        <p14:creationId xmlns:p14="http://schemas.microsoft.com/office/powerpoint/2010/main" val="143625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SzPct val="1200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E689936-A069-4EFB-9703-FC6FEC31A821}" type="datetimeFigureOut">
              <a:rPr lang="el-GR" smtClean="0"/>
              <a:pPr/>
              <a:t>29/1/2021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4F42BB1-CDFD-4471-882D-8D7CF035B9C8}" type="slidenum">
              <a:rPr lang="el-GR" smtClean="0"/>
              <a:pPr/>
              <a:t>‹#›</a:t>
            </a:fld>
            <a:endParaRPr lang="el-GR"/>
          </a:p>
        </p:txBody>
      </p:sp>
    </p:spTree>
    <p:extLst>
      <p:ext uri="{BB962C8B-B14F-4D97-AF65-F5344CB8AC3E}">
        <p14:creationId xmlns:p14="http://schemas.microsoft.com/office/powerpoint/2010/main" val="1065049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1"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689936-A069-4EFB-9703-FC6FEC31A821}" type="datetimeFigureOut">
              <a:rPr lang="el-GR" smtClean="0"/>
              <a:pPr/>
              <a:t>29/1/2021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4F42BB1-CDFD-4471-882D-8D7CF035B9C8}" type="slidenum">
              <a:rPr lang="el-GR" smtClean="0"/>
              <a:pPr/>
              <a:t>‹#›</a:t>
            </a:fld>
            <a:endParaRPr lang="el-GR"/>
          </a:p>
        </p:txBody>
      </p:sp>
    </p:spTree>
    <p:extLst>
      <p:ext uri="{BB962C8B-B14F-4D97-AF65-F5344CB8AC3E}">
        <p14:creationId xmlns:p14="http://schemas.microsoft.com/office/powerpoint/2010/main" val="425607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89936-A069-4EFB-9703-FC6FEC31A821}" type="datetimeFigureOut">
              <a:rPr lang="el-GR" smtClean="0"/>
              <a:pPr/>
              <a:t>29/1/2021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4F42BB1-CDFD-4471-882D-8D7CF035B9C8}" type="slidenum">
              <a:rPr lang="el-GR" smtClean="0"/>
              <a:pPr/>
              <a:t>‹#›</a:t>
            </a:fld>
            <a:endParaRPr lang="el-GR"/>
          </a:p>
        </p:txBody>
      </p:sp>
    </p:spTree>
    <p:extLst>
      <p:ext uri="{BB962C8B-B14F-4D97-AF65-F5344CB8AC3E}">
        <p14:creationId xmlns:p14="http://schemas.microsoft.com/office/powerpoint/2010/main" val="38492321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6"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600" y="609600"/>
            <a:ext cx="6347713"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2160590"/>
            <a:ext cx="6347714"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5405258" y="6041365"/>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E689936-A069-4EFB-9703-FC6FEC31A821}" type="datetimeFigureOut">
              <a:rPr lang="el-GR" smtClean="0"/>
              <a:pPr/>
              <a:t>29/1/2021</a:t>
            </a:fld>
            <a:endParaRPr lang="el-GR"/>
          </a:p>
        </p:txBody>
      </p:sp>
      <p:sp>
        <p:nvSpPr>
          <p:cNvPr id="5" name="Footer Placeholder 4"/>
          <p:cNvSpPr>
            <a:spLocks noGrp="1"/>
          </p:cNvSpPr>
          <p:nvPr>
            <p:ph type="ftr" sz="quarter" idx="3"/>
          </p:nvPr>
        </p:nvSpPr>
        <p:spPr>
          <a:xfrm>
            <a:off x="609599" y="6041365"/>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44677" y="6041365"/>
            <a:ext cx="512638" cy="365125"/>
          </a:xfrm>
          <a:prstGeom prst="rect">
            <a:avLst/>
          </a:prstGeom>
        </p:spPr>
        <p:txBody>
          <a:bodyPr vert="horz" lIns="91440" tIns="45720" rIns="91440" bIns="45720" rtlCol="0" anchor="ctr"/>
          <a:lstStyle>
            <a:lvl1pPr algn="r">
              <a:defRPr sz="900">
                <a:solidFill>
                  <a:schemeClr val="accent1"/>
                </a:solidFill>
              </a:defRPr>
            </a:lvl1pPr>
          </a:lstStyle>
          <a:p>
            <a:fld id="{F4F42BB1-CDFD-4471-882D-8D7CF035B9C8}" type="slidenum">
              <a:rPr lang="el-GR" smtClean="0"/>
              <a:pPr/>
              <a:t>‹#›</a:t>
            </a:fld>
            <a:endParaRPr lang="el-GR"/>
          </a:p>
        </p:txBody>
      </p:sp>
    </p:spTree>
    <p:extLst>
      <p:ext uri="{BB962C8B-B14F-4D97-AF65-F5344CB8AC3E}">
        <p14:creationId xmlns:p14="http://schemas.microsoft.com/office/powerpoint/2010/main" val="404205503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4" r:id="rId4"/>
  </p:sldLayoutIdLst>
  <p:txStyles>
    <p:titleStyle>
      <a:lvl1pPr algn="l" defTabSz="457200" rtl="0" eaLnBrk="1" latinLnBrk="0" hangingPunct="1">
        <a:spcBef>
          <a:spcPct val="0"/>
        </a:spcBef>
        <a:buNone/>
        <a:defRPr sz="360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E3000F"/>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Calibri" panose="020F0502020204030204" pitchFamily="34"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Calibri" panose="020F0502020204030204" pitchFamily="34"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Calibri" panose="020F0502020204030204" pitchFamily="34"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85.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5.png"/><Relationship Id="rId4" Type="http://schemas.openxmlformats.org/officeDocument/2006/relationships/image" Target="../media/image14.jpeg"/><Relationship Id="rId9"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4A22C4-9B52-4518-BF54-37F024288559}"/>
              </a:ext>
            </a:extLst>
          </p:cNvPr>
          <p:cNvSpPr txBox="1"/>
          <p:nvPr/>
        </p:nvSpPr>
        <p:spPr>
          <a:xfrm>
            <a:off x="899594" y="4725144"/>
            <a:ext cx="7488831" cy="734470"/>
          </a:xfrm>
          <a:prstGeom prst="rect">
            <a:avLst/>
          </a:prstGeom>
          <a:solidFill>
            <a:schemeClr val="bg1"/>
          </a:solidFill>
        </p:spPr>
        <p:txBody>
          <a:bodyPr vert="horz" lIns="91440" tIns="45720" rIns="91440" bIns="45720" rtlCol="0" anchor="b">
            <a:normAutofit/>
          </a:bodyPr>
          <a:lstStyle/>
          <a:p>
            <a:pPr algn="ctr">
              <a:lnSpc>
                <a:spcPct val="90000"/>
              </a:lnSpc>
              <a:spcBef>
                <a:spcPct val="0"/>
              </a:spcBef>
              <a:spcAft>
                <a:spcPts val="600"/>
              </a:spcAft>
            </a:pPr>
            <a:r>
              <a:rPr lang="en-US" sz="2000" dirty="0">
                <a:solidFill>
                  <a:srgbClr val="01567D"/>
                </a:solidFill>
                <a:latin typeface="Calibri" panose="020F0502020204030204" pitchFamily="34" charset="0"/>
                <a:ea typeface="+mj-ea"/>
                <a:cs typeface="Calibri" panose="020F0502020204030204" pitchFamily="34" charset="0"/>
              </a:rPr>
              <a:t>Δυνατότητ</a:t>
            </a:r>
            <a:r>
              <a:rPr lang="el-GR" sz="2000" dirty="0">
                <a:solidFill>
                  <a:srgbClr val="01567D"/>
                </a:solidFill>
                <a:latin typeface="Calibri" panose="020F0502020204030204" pitchFamily="34" charset="0"/>
                <a:ea typeface="+mj-ea"/>
                <a:cs typeface="Calibri" panose="020F0502020204030204" pitchFamily="34" charset="0"/>
              </a:rPr>
              <a:t>ες </a:t>
            </a:r>
            <a:r>
              <a:rPr lang="en-US" sz="2000" dirty="0">
                <a:solidFill>
                  <a:srgbClr val="01567D"/>
                </a:solidFill>
                <a:latin typeface="Calibri" panose="020F0502020204030204" pitchFamily="34" charset="0"/>
                <a:ea typeface="+mj-ea"/>
                <a:cs typeface="Calibri" panose="020F0502020204030204" pitchFamily="34" charset="0"/>
              </a:rPr>
              <a:t>χρημα</a:t>
            </a:r>
            <a:r>
              <a:rPr lang="en-US" sz="2000" dirty="0" err="1">
                <a:solidFill>
                  <a:srgbClr val="01567D"/>
                </a:solidFill>
                <a:latin typeface="Calibri" panose="020F0502020204030204" pitchFamily="34" charset="0"/>
                <a:ea typeface="+mj-ea"/>
                <a:cs typeface="Calibri" panose="020F0502020204030204" pitchFamily="34" charset="0"/>
              </a:rPr>
              <a:t>τοδότησης</a:t>
            </a:r>
            <a:r>
              <a:rPr lang="el-GR" sz="2000" dirty="0">
                <a:solidFill>
                  <a:srgbClr val="01567D"/>
                </a:solidFill>
                <a:latin typeface="Calibri" panose="020F0502020204030204" pitchFamily="34" charset="0"/>
                <a:ea typeface="+mj-ea"/>
                <a:cs typeface="Calibri" panose="020F0502020204030204" pitchFamily="34" charset="0"/>
              </a:rPr>
              <a:t> </a:t>
            </a:r>
            <a:r>
              <a:rPr lang="el-GR" sz="2000" dirty="0">
                <a:solidFill>
                  <a:srgbClr val="01567D"/>
                </a:solidFill>
                <a:latin typeface="Calibri" panose="020F0502020204030204" pitchFamily="34" charset="0"/>
                <a:cs typeface="Calibri" panose="020F0502020204030204" pitchFamily="34" charset="0"/>
              </a:rPr>
              <a:t>μέσω της δράσης </a:t>
            </a:r>
            <a:r>
              <a:rPr lang="en-US" sz="2000" dirty="0">
                <a:solidFill>
                  <a:srgbClr val="01567D"/>
                </a:solidFill>
                <a:latin typeface="Calibri" panose="020F0502020204030204" pitchFamily="34" charset="0"/>
                <a:cs typeface="Calibri" panose="020F0502020204030204" pitchFamily="34" charset="0"/>
              </a:rPr>
              <a:t>“</a:t>
            </a:r>
            <a:r>
              <a:rPr lang="el-GR" sz="2000" dirty="0">
                <a:solidFill>
                  <a:srgbClr val="01567D"/>
                </a:solidFill>
                <a:latin typeface="Calibri" panose="020F0502020204030204" pitchFamily="34" charset="0"/>
                <a:cs typeface="Calibri" panose="020F0502020204030204" pitchFamily="34" charset="0"/>
              </a:rPr>
              <a:t>Εργαλειοθήκη  Ανταγωνιστικότητας για Μικρές και Πολύ Μικρές Επιχειρήσεις”</a:t>
            </a:r>
            <a:r>
              <a:rPr lang="el-GR" sz="2000" dirty="0">
                <a:solidFill>
                  <a:srgbClr val="01567D"/>
                </a:solidFill>
                <a:latin typeface="Calibri" panose="020F0502020204030204" pitchFamily="34" charset="0"/>
                <a:ea typeface="+mj-ea"/>
                <a:cs typeface="Calibri" panose="020F0502020204030204" pitchFamily="34" charset="0"/>
              </a:rPr>
              <a:t> </a:t>
            </a:r>
            <a:endParaRPr lang="en-US" sz="2000" dirty="0">
              <a:solidFill>
                <a:srgbClr val="01567D"/>
              </a:solidFill>
              <a:latin typeface="Calibri" panose="020F0502020204030204" pitchFamily="34" charset="0"/>
              <a:ea typeface="+mj-ea"/>
              <a:cs typeface="Calibri" panose="020F0502020204030204" pitchFamily="34" charset="0"/>
            </a:endParaRPr>
          </a:p>
        </p:txBody>
      </p:sp>
      <p:sp>
        <p:nvSpPr>
          <p:cNvPr id="2" name="Rectangle 4">
            <a:extLst>
              <a:ext uri="{FF2B5EF4-FFF2-40B4-BE49-F238E27FC236}">
                <a16:creationId xmlns:a16="http://schemas.microsoft.com/office/drawing/2014/main" id="{72051DE8-3665-4C6F-8397-2E685A78CE69}"/>
              </a:ext>
            </a:extLst>
          </p:cNvPr>
          <p:cNvSpPr>
            <a:spLocks noChangeArrowheads="1"/>
          </p:cNvSpPr>
          <p:nvPr/>
        </p:nvSpPr>
        <p:spPr bwMode="auto">
          <a:xfrm>
            <a:off x="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3" name="Rectangle 5">
            <a:extLst>
              <a:ext uri="{FF2B5EF4-FFF2-40B4-BE49-F238E27FC236}">
                <a16:creationId xmlns:a16="http://schemas.microsoft.com/office/drawing/2014/main" id="{A03DB199-2028-46C0-BB38-CCBFD2E5C59A}"/>
              </a:ext>
            </a:extLst>
          </p:cNvPr>
          <p:cNvSpPr>
            <a:spLocks noChangeArrowheads="1"/>
          </p:cNvSpPr>
          <p:nvPr/>
        </p:nvSpPr>
        <p:spPr bwMode="auto">
          <a:xfrm>
            <a:off x="4463637" y="402595"/>
            <a:ext cx="21672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1pPr>
            <a:lvl2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2pPr>
            <a:lvl3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3pPr>
            <a:lvl4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4pPr>
            <a:lvl5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5pPr>
            <a:lvl6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6pPr>
            <a:lvl7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7pPr>
            <a:lvl8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8pPr>
            <a:lvl9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9pPr>
          </a:lstStyle>
          <a:p>
            <a:pPr algn="just" defTabSz="914400"/>
            <a:r>
              <a:rPr lang="el-GR" altLang="el-GR" sz="1100">
                <a:latin typeface="Calibri" panose="020F0502020204030204" pitchFamily="34" charset="0"/>
                <a:ea typeface="Times New Roman" panose="02020603050405020304" pitchFamily="18" charset="0"/>
                <a:cs typeface="Calibri" panose="020F0502020204030204" pitchFamily="34" charset="0"/>
              </a:rPr>
              <a:t> </a:t>
            </a:r>
            <a:endParaRPr lang="el-GR" altLang="el-GR"/>
          </a:p>
        </p:txBody>
      </p:sp>
      <p:pic>
        <p:nvPicPr>
          <p:cNvPr id="29" name="Picture 28" descr="logo_homee">
            <a:extLst>
              <a:ext uri="{FF2B5EF4-FFF2-40B4-BE49-F238E27FC236}">
                <a16:creationId xmlns:a16="http://schemas.microsoft.com/office/drawing/2014/main" id="{70B1113E-AFE0-42D4-B726-F39B95FE659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380312" y="332656"/>
            <a:ext cx="1494790" cy="703580"/>
          </a:xfrm>
          <a:prstGeom prst="rect">
            <a:avLst/>
          </a:prstGeom>
          <a:noFill/>
          <a:ln>
            <a:noFill/>
          </a:ln>
        </p:spPr>
      </p:pic>
      <p:pic>
        <p:nvPicPr>
          <p:cNvPr id="6" name="Picture 5" descr="A picture containing text, clipart&#10;&#10;Description automatically generated">
            <a:extLst>
              <a:ext uri="{FF2B5EF4-FFF2-40B4-BE49-F238E27FC236}">
                <a16:creationId xmlns:a16="http://schemas.microsoft.com/office/drawing/2014/main" id="{37EAC560-5EC9-4202-94ED-82DA114168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704" y="1196752"/>
            <a:ext cx="5682904" cy="3240360"/>
          </a:xfrm>
          <a:prstGeom prst="rect">
            <a:avLst/>
          </a:prstGeom>
          <a:ln>
            <a:noFill/>
          </a:ln>
        </p:spPr>
      </p:pic>
      <p:sp>
        <p:nvSpPr>
          <p:cNvPr id="11" name="Rectangle 10">
            <a:extLst>
              <a:ext uri="{FF2B5EF4-FFF2-40B4-BE49-F238E27FC236}">
                <a16:creationId xmlns:a16="http://schemas.microsoft.com/office/drawing/2014/main" id="{744E5937-D0A1-472E-8372-ECEFB4881B9A}"/>
              </a:ext>
            </a:extLst>
          </p:cNvPr>
          <p:cNvSpPr/>
          <p:nvPr/>
        </p:nvSpPr>
        <p:spPr>
          <a:xfrm>
            <a:off x="-11654" y="5517232"/>
            <a:ext cx="9108504" cy="0"/>
          </a:xfrm>
          <a:prstGeom prst="rect">
            <a:avLst/>
          </a:prstGeom>
          <a:solidFill>
            <a:schemeClr val="tx1">
              <a:lumMod val="50000"/>
              <a:lumOff val="50000"/>
            </a:schemeClr>
          </a:solidFill>
        </p:spPr>
        <p:txBody>
          <a:bodyPr wrap="square" tIns="72000" bIns="72000">
            <a:spAutoFit/>
          </a:bodyPr>
          <a:lstStyle/>
          <a:p>
            <a:pPr>
              <a:spcBef>
                <a:spcPct val="50000"/>
              </a:spcBef>
              <a:defRPr/>
            </a:pPr>
            <a:endParaRPr lang="el-GR" sz="2200" b="1" dirty="0">
              <a:solidFill>
                <a:schemeClr val="bg1"/>
              </a:solidFill>
              <a:latin typeface="+mj-lt"/>
              <a:cs typeface="Arial" panose="020B0604020202020204" pitchFamily="34" charset="0"/>
            </a:endParaRPr>
          </a:p>
        </p:txBody>
      </p:sp>
      <p:pic>
        <p:nvPicPr>
          <p:cNvPr id="12" name="Picture 46">
            <a:extLst>
              <a:ext uri="{FF2B5EF4-FFF2-40B4-BE49-F238E27FC236}">
                <a16:creationId xmlns:a16="http://schemas.microsoft.com/office/drawing/2014/main" id="{047C53CB-FA72-48EE-9419-F719F30ADC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5805264"/>
            <a:ext cx="1268412" cy="7461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7">
            <a:extLst>
              <a:ext uri="{FF2B5EF4-FFF2-40B4-BE49-F238E27FC236}">
                <a16:creationId xmlns:a16="http://schemas.microsoft.com/office/drawing/2014/main" id="{83134CFE-70EC-482E-AC92-CEDA6761E4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904" y="5733256"/>
            <a:ext cx="1803400" cy="8604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8">
            <a:extLst>
              <a:ext uri="{FF2B5EF4-FFF2-40B4-BE49-F238E27FC236}">
                <a16:creationId xmlns:a16="http://schemas.microsoft.com/office/drawing/2014/main" id="{629862C2-595B-4EF8-982C-FAE2446299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9291" y="5743033"/>
            <a:ext cx="925513" cy="877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674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57424"/>
            <a:ext cx="7416824" cy="446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300"/>
              </a:spcBef>
              <a:spcAft>
                <a:spcPts val="300"/>
              </a:spcAft>
              <a:buClr>
                <a:srgbClr val="FF0000"/>
              </a:buClr>
              <a:buNone/>
            </a:pPr>
            <a:r>
              <a:rPr lang="el-GR" sz="1600" b="1" dirty="0">
                <a:cs typeface="Calibri" panose="020F0502020204030204" pitchFamily="34" charset="0"/>
              </a:rPr>
              <a:t>Λοιπές προϋποθέσεις συμμετοχής:</a:t>
            </a:r>
          </a:p>
          <a:p>
            <a:pPr marL="536575" lvl="1" indent="-268288" algn="just">
              <a:spcBef>
                <a:spcPts val="300"/>
              </a:spcBef>
              <a:spcAft>
                <a:spcPts val="300"/>
              </a:spcAft>
              <a:buClr>
                <a:srgbClr val="FF0000"/>
              </a:buClr>
              <a:buFont typeface="Wingdings" panose="05000000000000000000" pitchFamily="2" charset="2"/>
              <a:buChar char="ü"/>
            </a:pPr>
            <a:r>
              <a:rPr lang="el-GR" sz="1600" dirty="0">
                <a:solidFill>
                  <a:prstClr val="black"/>
                </a:solidFill>
                <a:cs typeface="Calibri" panose="020F0502020204030204" pitchFamily="34" charset="0"/>
              </a:rPr>
              <a:t>να δραστηριοποιούνται στην ελληνική επικράτεια,</a:t>
            </a:r>
          </a:p>
          <a:p>
            <a:pPr marL="536575" lvl="1" indent="-268288" algn="just">
              <a:spcBef>
                <a:spcPts val="300"/>
              </a:spcBef>
              <a:spcAft>
                <a:spcPts val="300"/>
              </a:spcAft>
              <a:buClr>
                <a:srgbClr val="FF0000"/>
              </a:buClr>
              <a:buFont typeface="Wingdings" panose="05000000000000000000" pitchFamily="2" charset="2"/>
              <a:buChar char="ü"/>
            </a:pPr>
            <a:r>
              <a:rPr lang="el-GR" sz="1600" dirty="0">
                <a:solidFill>
                  <a:prstClr val="black"/>
                </a:solidFill>
                <a:cs typeface="Calibri" panose="020F0502020204030204" pitchFamily="34" charset="0"/>
              </a:rPr>
              <a:t>να πραγματοποιήσουν το επενδυτικό σχέδιο αποκλειστικά σε μία Περιφέρεια,</a:t>
            </a:r>
          </a:p>
          <a:p>
            <a:pPr marL="536575" lvl="1" indent="-268288" algn="just">
              <a:spcBef>
                <a:spcPts val="300"/>
              </a:spcBef>
              <a:spcAft>
                <a:spcPts val="300"/>
              </a:spcAft>
              <a:buClr>
                <a:srgbClr val="FF0000"/>
              </a:buClr>
              <a:buFont typeface="Wingdings" panose="05000000000000000000" pitchFamily="2" charset="2"/>
              <a:buChar char="ü"/>
            </a:pPr>
            <a:r>
              <a:rPr lang="el-GR" sz="1600" dirty="0">
                <a:solidFill>
                  <a:prstClr val="black"/>
                </a:solidFill>
                <a:cs typeface="Calibri" panose="020F0502020204030204" pitchFamily="34" charset="0"/>
              </a:rPr>
              <a:t>να λειτουργούν νόμιμα διαθέτοντας την κατάλληλη, σύμφωνα με την κείμενη νομοθεσία, άδεια λειτουργίας για τον ΚΑΔ επένδυσης. </a:t>
            </a:r>
          </a:p>
          <a:p>
            <a:pPr marL="536575" lvl="1" indent="-268288" algn="just">
              <a:spcBef>
                <a:spcPts val="300"/>
              </a:spcBef>
              <a:spcAft>
                <a:spcPts val="300"/>
              </a:spcAft>
              <a:buClr>
                <a:srgbClr val="FF0000"/>
              </a:buClr>
              <a:buFont typeface="Wingdings" panose="05000000000000000000" pitchFamily="2" charset="2"/>
              <a:buChar char="ü"/>
            </a:pPr>
            <a:r>
              <a:rPr lang="el-GR" sz="1600" dirty="0">
                <a:solidFill>
                  <a:prstClr val="black"/>
                </a:solidFill>
                <a:cs typeface="Calibri" panose="020F0502020204030204" pitchFamily="34" charset="0"/>
              </a:rPr>
              <a:t>Να λειτουργούν αποκλειστικά με μία από τις ακόλουθες μορφές επιχειρήσεων εταιρικού/εμπορικού χαρακτήρα [Ανώνυμη Εταιρία, Εταιρία Περιορισμένης Ευθύνης, Ομόρρυθμη Εταιρία ή Ετερόρρυθμη Εταιρία, Ι.Κ.Ε, Ατομική Επιχείρηση, Κοινωνική Συνεταιριστική Επιχείρηση του Ν. 4430/2016 ως ισχύει, Συνεταιρισμός] και να τηρούν απλογραφικά ή διπλογραφικά βιβλία του ν.4308/2014, όπως ισχύει. </a:t>
            </a:r>
          </a:p>
          <a:p>
            <a:pPr marL="536575" lvl="1" indent="-268288" algn="just">
              <a:spcBef>
                <a:spcPts val="300"/>
              </a:spcBef>
              <a:spcAft>
                <a:spcPts val="300"/>
              </a:spcAft>
              <a:buClr>
                <a:srgbClr val="FF0000"/>
              </a:buClr>
              <a:buFont typeface="Wingdings" panose="05000000000000000000" pitchFamily="2" charset="2"/>
              <a:buChar char="ü"/>
            </a:pPr>
            <a:r>
              <a:rPr lang="el-GR" sz="1600" dirty="0">
                <a:solidFill>
                  <a:prstClr val="black"/>
                </a:solidFill>
                <a:cs typeface="Calibri" panose="020F0502020204030204" pitchFamily="34" charset="0"/>
              </a:rPr>
              <a:t>να μην είναι προβληματικές (Κανονισμός 1301/2013)</a:t>
            </a:r>
          </a:p>
          <a:p>
            <a:pPr marL="536575" lvl="1" indent="-268288" algn="just">
              <a:spcBef>
                <a:spcPts val="300"/>
              </a:spcBef>
              <a:spcAft>
                <a:spcPts val="300"/>
              </a:spcAft>
              <a:buClr>
                <a:srgbClr val="FF0000"/>
              </a:buClr>
              <a:buFont typeface="Wingdings" panose="05000000000000000000" pitchFamily="2" charset="2"/>
              <a:buChar char="ü"/>
            </a:pPr>
            <a:r>
              <a:rPr lang="el-GR" sz="1600" dirty="0">
                <a:solidFill>
                  <a:prstClr val="black"/>
                </a:solidFill>
                <a:cs typeface="Calibri" panose="020F0502020204030204" pitchFamily="34" charset="0"/>
              </a:rPr>
              <a:t>να μη βρίσκονται υπό πτώχευση, εκκαθάριση ή αναγκαστική διαχείριση,</a:t>
            </a:r>
          </a:p>
          <a:p>
            <a:pPr marL="536575" lvl="1" indent="-268288" algn="just">
              <a:spcBef>
                <a:spcPts val="300"/>
              </a:spcBef>
              <a:spcAft>
                <a:spcPts val="300"/>
              </a:spcAft>
              <a:buClr>
                <a:srgbClr val="FF0000"/>
              </a:buClr>
              <a:buFont typeface="Wingdings" panose="05000000000000000000" pitchFamily="2" charset="2"/>
              <a:buChar char="ü"/>
            </a:pPr>
            <a:r>
              <a:rPr lang="el-GR" sz="1600" dirty="0">
                <a:solidFill>
                  <a:prstClr val="black"/>
                </a:solidFill>
                <a:cs typeface="Calibri" panose="020F0502020204030204" pitchFamily="34" charset="0"/>
              </a:rPr>
              <a:t>να μην εκκρεμεί σε βάρος τους ανάκτηση κρατικής ενίσχυσης έπειτα από απόφαση της Ευρωπαϊκής Επιτροπής,</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48680"/>
            <a:ext cx="3436262"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Δικαιούχοι Ενίσχυσης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3825404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302184"/>
            <a:ext cx="7416824" cy="491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lvl="0" indent="0" algn="just">
              <a:spcBef>
                <a:spcPts val="600"/>
              </a:spcBef>
              <a:spcAft>
                <a:spcPts val="600"/>
              </a:spcAft>
              <a:buNone/>
            </a:pPr>
            <a:r>
              <a:rPr lang="el-GR" sz="1600" b="1" dirty="0">
                <a:solidFill>
                  <a:prstClr val="black"/>
                </a:solidFill>
                <a:ea typeface="+mn-ea"/>
                <a:cs typeface="Calibri" panose="020F0502020204030204" pitchFamily="34" charset="0"/>
              </a:rPr>
              <a:t>Λοιπές προϋποθέσεις συμμετοχής:</a:t>
            </a:r>
          </a:p>
          <a:p>
            <a:pPr marL="536575" lvl="1" indent="-268288" algn="just">
              <a:spcBef>
                <a:spcPts val="300"/>
              </a:spcBef>
              <a:spcAft>
                <a:spcPts val="300"/>
              </a:spcAft>
              <a:buClr>
                <a:srgbClr val="FF0000"/>
              </a:buClr>
              <a:buFont typeface="Wingdings" panose="05000000000000000000" pitchFamily="2" charset="2"/>
              <a:buChar char="ü"/>
            </a:pPr>
            <a:r>
              <a:rPr lang="el-GR" sz="1600" dirty="0">
                <a:solidFill>
                  <a:prstClr val="black"/>
                </a:solidFill>
                <a:ea typeface="+mn-ea"/>
                <a:cs typeface="Calibri" panose="020F0502020204030204" pitchFamily="34" charset="0"/>
              </a:rPr>
              <a:t>να υποβάλλουν μία και μοναδική επενδυτική πρόταση ανά Α.Φ.Μ.</a:t>
            </a:r>
          </a:p>
          <a:p>
            <a:pPr marL="536575" lvl="1" indent="-268288" algn="just">
              <a:spcBef>
                <a:spcPts val="300"/>
              </a:spcBef>
              <a:spcAft>
                <a:spcPts val="300"/>
              </a:spcAft>
              <a:buClr>
                <a:srgbClr val="FF0000"/>
              </a:buClr>
              <a:buFont typeface="Wingdings" panose="05000000000000000000" pitchFamily="2" charset="2"/>
              <a:buChar char="ü"/>
            </a:pPr>
            <a:r>
              <a:rPr lang="el-GR" sz="1600" dirty="0">
                <a:solidFill>
                  <a:prstClr val="black"/>
                </a:solidFill>
                <a:ea typeface="+mn-ea"/>
                <a:cs typeface="Calibri" panose="020F0502020204030204" pitchFamily="34" charset="0"/>
              </a:rPr>
              <a:t>να μην είναι δημόσιες επιχειρήσεις, δημόσιοι φορείς ή δημόσιοι οργανισμοί ή/και θυγατρικές τους, καθώς και να μην εξομοιώνονται με αυτές,</a:t>
            </a:r>
          </a:p>
          <a:p>
            <a:pPr marL="536575" lvl="1" indent="-268288" algn="just">
              <a:spcBef>
                <a:spcPts val="300"/>
              </a:spcBef>
              <a:spcAft>
                <a:spcPts val="300"/>
              </a:spcAft>
              <a:buClr>
                <a:srgbClr val="FF0000"/>
              </a:buClr>
              <a:buFont typeface="Wingdings" panose="05000000000000000000" pitchFamily="2" charset="2"/>
              <a:buChar char="ü"/>
            </a:pPr>
            <a:r>
              <a:rPr lang="el-GR" sz="1600" dirty="0">
                <a:solidFill>
                  <a:prstClr val="black"/>
                </a:solidFill>
                <a:ea typeface="+mn-ea"/>
                <a:cs typeface="Calibri" panose="020F0502020204030204" pitchFamily="34" charset="0"/>
              </a:rPr>
              <a:t>να μην εντάσσονται σε ήδη οργανωμένο ομοιόμορφο δίκτυο διανομής προϊόντων/ παροχής υπηρεσιών (</a:t>
            </a:r>
            <a:r>
              <a:rPr lang="el-GR" sz="1600" dirty="0" err="1">
                <a:solidFill>
                  <a:prstClr val="black"/>
                </a:solidFill>
                <a:ea typeface="+mn-ea"/>
                <a:cs typeface="Calibri" panose="020F0502020204030204" pitchFamily="34" charset="0"/>
              </a:rPr>
              <a:t>franchising</a:t>
            </a:r>
            <a:r>
              <a:rPr lang="el-GR" sz="1600" dirty="0">
                <a:solidFill>
                  <a:prstClr val="black"/>
                </a:solidFill>
                <a:ea typeface="+mn-ea"/>
                <a:cs typeface="Calibri" panose="020F0502020204030204" pitchFamily="34" charset="0"/>
              </a:rPr>
              <a:t>, </a:t>
            </a:r>
            <a:r>
              <a:rPr lang="el-GR" sz="1600" dirty="0" err="1">
                <a:solidFill>
                  <a:prstClr val="black"/>
                </a:solidFill>
                <a:ea typeface="+mn-ea"/>
                <a:cs typeface="Calibri" panose="020F0502020204030204" pitchFamily="34" charset="0"/>
              </a:rPr>
              <a:t>shop</a:t>
            </a:r>
            <a:r>
              <a:rPr lang="el-GR" sz="1600" dirty="0">
                <a:solidFill>
                  <a:prstClr val="black"/>
                </a:solidFill>
                <a:ea typeface="+mn-ea"/>
                <a:cs typeface="Calibri" panose="020F0502020204030204" pitchFamily="34" charset="0"/>
              </a:rPr>
              <a:t> in </a:t>
            </a:r>
            <a:r>
              <a:rPr lang="el-GR" sz="1600" dirty="0" err="1">
                <a:solidFill>
                  <a:prstClr val="black"/>
                </a:solidFill>
                <a:ea typeface="+mn-ea"/>
                <a:cs typeface="Calibri" panose="020F0502020204030204" pitchFamily="34" charset="0"/>
              </a:rPr>
              <a:t>shop</a:t>
            </a:r>
            <a:r>
              <a:rPr lang="el-GR" sz="1600" dirty="0">
                <a:solidFill>
                  <a:prstClr val="black"/>
                </a:solidFill>
                <a:ea typeface="+mn-ea"/>
                <a:cs typeface="Calibri" panose="020F0502020204030204" pitchFamily="34" charset="0"/>
              </a:rPr>
              <a:t>, κ.λπ.),</a:t>
            </a:r>
          </a:p>
          <a:p>
            <a:pPr marL="536575" lvl="1" indent="-268288" algn="just">
              <a:spcBef>
                <a:spcPts val="300"/>
              </a:spcBef>
              <a:spcAft>
                <a:spcPts val="300"/>
              </a:spcAft>
              <a:buClr>
                <a:srgbClr val="FF0000"/>
              </a:buClr>
              <a:buFont typeface="Wingdings" panose="05000000000000000000" pitchFamily="2" charset="2"/>
              <a:buChar char="ü"/>
            </a:pPr>
            <a:r>
              <a:rPr lang="el-GR" sz="1600" dirty="0">
                <a:solidFill>
                  <a:prstClr val="black"/>
                </a:solidFill>
                <a:ea typeface="+mn-ea"/>
                <a:cs typeface="Calibri" panose="020F0502020204030204" pitchFamily="34" charset="0"/>
              </a:rPr>
              <a:t>να υποβάλλουν στα επενδυτικά σχέδια δαπάνες που δεν έχουν χρηματοδοτηθεί και δεν έχουν ενταχθεί σε άλλο πρόγραμμα που χρηματοδοτείται από εθνικούς ή κοινοτικούς πόρους,</a:t>
            </a:r>
          </a:p>
          <a:p>
            <a:pPr marL="536575" lvl="1" indent="-268288" algn="just">
              <a:spcBef>
                <a:spcPts val="300"/>
              </a:spcBef>
              <a:spcAft>
                <a:spcPts val="300"/>
              </a:spcAft>
              <a:buClr>
                <a:srgbClr val="FF0000"/>
              </a:buClr>
              <a:buFont typeface="Wingdings" panose="05000000000000000000" pitchFamily="2" charset="2"/>
              <a:buChar char="ü"/>
            </a:pPr>
            <a:r>
              <a:rPr lang="el-GR" sz="1600" dirty="0">
                <a:solidFill>
                  <a:prstClr val="black"/>
                </a:solidFill>
                <a:ea typeface="+mn-ea"/>
                <a:cs typeface="Calibri" panose="020F0502020204030204" pitchFamily="34" charset="0"/>
              </a:rPr>
              <a:t>το συνολικό ποσό των ενισχύσεων ήσσονος σημασίας που έχει λάβει στο παρελθόν η δεδομένη επιχείρηση (ενιαία επιχείρηση), συμπεριλαμβανομένης της ενίσχυσης από αυτή τη Δράση, να μην υπερβαίνει το ποσό των 200.000 ευρώ (ή 100.000 ευρώ για τον τομέα των οδικών εμπορευματικών μεταφορών για λογαριασμό τρίτων μέσα σε μία τριετία (τρέχον οικονομικό έτος και τα δύο (2) προηγούμενα οικονομικά έτη) πριν από τον χρόνο χορήγησης (έκδοση απόφαση ένταξης Πράξης)</a:t>
            </a:r>
          </a:p>
          <a:p>
            <a:pPr marL="536575" lvl="1" indent="-268288" algn="just">
              <a:spcBef>
                <a:spcPts val="300"/>
              </a:spcBef>
              <a:spcAft>
                <a:spcPts val="300"/>
              </a:spcAft>
              <a:buClr>
                <a:srgbClr val="FF0000"/>
              </a:buClr>
              <a:buFont typeface="Wingdings" panose="05000000000000000000" pitchFamily="2" charset="2"/>
              <a:buChar char="ü"/>
            </a:pPr>
            <a:r>
              <a:rPr lang="el-GR" sz="1600" dirty="0">
                <a:solidFill>
                  <a:prstClr val="black"/>
                </a:solidFill>
                <a:ea typeface="+mn-ea"/>
                <a:cs typeface="Calibri" panose="020F0502020204030204" pitchFamily="34" charset="0"/>
              </a:rPr>
              <a:t>να μην συντρέχουν σε βάρος τους οι λόγοι αποκλεισμού του άρθρου 40 του ν.4488/2017    (παράβαση εργατικής νομοθεσίας).</a:t>
            </a:r>
            <a:r>
              <a:rPr lang="en-US" sz="1600" dirty="0">
                <a:solidFill>
                  <a:prstClr val="black"/>
                </a:solidFill>
                <a:ea typeface="+mn-ea"/>
                <a:cs typeface="Calibri" panose="020F0502020204030204" pitchFamily="34" charset="0"/>
              </a:rPr>
              <a:t> </a:t>
            </a:r>
            <a:endParaRPr lang="el-GR" sz="1600" dirty="0">
              <a:solidFill>
                <a:prstClr val="black"/>
              </a:solidFill>
              <a:ea typeface="+mn-ea"/>
              <a:cs typeface="Calibri" panose="020F0502020204030204" pitchFamily="34" charset="0"/>
            </a:endParaRPr>
          </a:p>
          <a:p>
            <a:pPr marL="536575" lvl="1" indent="-268288" algn="just">
              <a:spcBef>
                <a:spcPts val="300"/>
              </a:spcBef>
              <a:spcAft>
                <a:spcPts val="300"/>
              </a:spcAft>
              <a:buFont typeface="Wingdings" panose="05000000000000000000" pitchFamily="2" charset="2"/>
              <a:buChar char="ü"/>
            </a:pPr>
            <a:endParaRPr lang="el-GR" sz="1800" dirty="0">
              <a:solidFill>
                <a:prstClr val="black"/>
              </a:solidFill>
              <a:ea typeface="+mn-ea"/>
              <a:cs typeface="Calibri" panose="020F0502020204030204" pitchFamily="34" charset="0"/>
            </a:endParaRP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48680"/>
            <a:ext cx="3436262"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Δικαιούχοι Ενίσχυσης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534236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5E2B621-1F89-4D4F-90AB-CB4E30383531}"/>
              </a:ext>
            </a:extLst>
          </p:cNvPr>
          <p:cNvPicPr>
            <a:picLocks noChangeAspect="1"/>
          </p:cNvPicPr>
          <p:nvPr/>
        </p:nvPicPr>
        <p:blipFill rotWithShape="1">
          <a:blip r:embed="rId3">
            <a:grayscl/>
            <a:extLst>
              <a:ext uri="{28A0092B-C50C-407E-A947-70E740481C1C}">
                <a14:useLocalDpi xmlns:a14="http://schemas.microsoft.com/office/drawing/2010/main" val="0"/>
              </a:ext>
            </a:extLst>
          </a:blip>
          <a:srcRect l="6064" t="-2" r="31717"/>
          <a:stretch/>
        </p:blipFill>
        <p:spPr>
          <a:xfrm>
            <a:off x="2751826" y="10"/>
            <a:ext cx="6392174" cy="6857990"/>
          </a:xfrm>
          <a:prstGeom prst="rect">
            <a:avLst/>
          </a:prstGeom>
        </p:spPr>
      </p:pic>
      <p:sp>
        <p:nvSpPr>
          <p:cNvPr id="22" name="Rectangle 21">
            <a:extLst>
              <a:ext uri="{FF2B5EF4-FFF2-40B4-BE49-F238E27FC236}">
                <a16:creationId xmlns:a16="http://schemas.microsoft.com/office/drawing/2014/main" id="{EFAFE224-6BD1-4DCB-BE3F-08B0020410C0}"/>
              </a:ext>
            </a:extLst>
          </p:cNvPr>
          <p:cNvSpPr/>
          <p:nvPr/>
        </p:nvSpPr>
        <p:spPr>
          <a:xfrm>
            <a:off x="0" y="0"/>
            <a:ext cx="3995936" cy="6858000"/>
          </a:xfrm>
          <a:prstGeom prst="rect">
            <a:avLst/>
          </a:prstGeom>
          <a:solidFill>
            <a:srgbClr val="E3010F"/>
          </a:solidFill>
          <a:ln>
            <a:solidFill>
              <a:srgbClr val="E30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3" name="Rectangle 22">
            <a:extLst>
              <a:ext uri="{FF2B5EF4-FFF2-40B4-BE49-F238E27FC236}">
                <a16:creationId xmlns:a16="http://schemas.microsoft.com/office/drawing/2014/main" id="{D2D29367-10B3-4E66-B371-B2C36BF088D8}"/>
              </a:ext>
            </a:extLst>
          </p:cNvPr>
          <p:cNvSpPr/>
          <p:nvPr/>
        </p:nvSpPr>
        <p:spPr>
          <a:xfrm>
            <a:off x="0" y="2708920"/>
            <a:ext cx="4283968" cy="1368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Rectangle 23">
            <a:extLst>
              <a:ext uri="{FF2B5EF4-FFF2-40B4-BE49-F238E27FC236}">
                <a16:creationId xmlns:a16="http://schemas.microsoft.com/office/drawing/2014/main" id="{04A5AE31-1553-4080-B215-DF36924AAC7C}"/>
              </a:ext>
            </a:extLst>
          </p:cNvPr>
          <p:cNvSpPr/>
          <p:nvPr/>
        </p:nvSpPr>
        <p:spPr>
          <a:xfrm>
            <a:off x="251520" y="692696"/>
            <a:ext cx="3456384" cy="5416868"/>
          </a:xfrm>
          <a:prstGeom prst="rect">
            <a:avLst/>
          </a:prstGeom>
        </p:spPr>
        <p:txBody>
          <a:bodyPr wrap="square">
            <a:spAutoFit/>
          </a:bodyPr>
          <a:lstStyle/>
          <a:p>
            <a:pPr marL="285750" indent="-285750">
              <a:spcBef>
                <a:spcPts val="300"/>
              </a:spcBef>
              <a:spcAft>
                <a:spcPts val="300"/>
              </a:spcAft>
              <a:buFont typeface="Wingdings" panose="05000000000000000000" pitchFamily="2" charset="2"/>
              <a:buChar char="§"/>
            </a:pPr>
            <a:r>
              <a:rPr lang="el-GR" dirty="0">
                <a:solidFill>
                  <a:schemeClr val="bg1"/>
                </a:solidFill>
                <a:latin typeface="Calibri" panose="020F0502020204030204" pitchFamily="34" charset="0"/>
              </a:rPr>
              <a:t>1</a:t>
            </a:r>
            <a:r>
              <a:rPr lang="en-US" dirty="0">
                <a:solidFill>
                  <a:schemeClr val="bg1"/>
                </a:solidFill>
                <a:latin typeface="Calibri" panose="020F0502020204030204" pitchFamily="34" charset="0"/>
              </a:rPr>
              <a:t>.</a:t>
            </a:r>
            <a:r>
              <a:rPr lang="el-GR" dirty="0">
                <a:solidFill>
                  <a:schemeClr val="bg1"/>
                </a:solidFill>
                <a:latin typeface="Calibri" panose="020F0502020204030204" pitchFamily="34" charset="0"/>
              </a:rPr>
              <a:t> Βασικά χαρακτηριστικά της δράσης </a:t>
            </a:r>
          </a:p>
          <a:p>
            <a:pPr marL="285750" indent="-285750">
              <a:spcBef>
                <a:spcPts val="300"/>
              </a:spcBef>
              <a:spcAft>
                <a:spcPts val="300"/>
              </a:spcAft>
              <a:buFont typeface="Wingdings" panose="05000000000000000000" pitchFamily="2" charset="2"/>
              <a:buChar char="§"/>
            </a:pPr>
            <a:endParaRPr lang="el-GR" b="1" dirty="0">
              <a:solidFill>
                <a:schemeClr val="bg1"/>
              </a:solidFill>
              <a:latin typeface="Calibri" panose="020F0502020204030204" pitchFamily="34" charset="0"/>
            </a:endParaRPr>
          </a:p>
          <a:p>
            <a:pPr marL="285750" indent="-285750">
              <a:spcBef>
                <a:spcPts val="300"/>
              </a:spcBef>
              <a:spcAft>
                <a:spcPts val="300"/>
              </a:spcAft>
              <a:buFont typeface="Wingdings" panose="05000000000000000000" pitchFamily="2" charset="2"/>
              <a:buChar char="§"/>
            </a:pPr>
            <a:r>
              <a:rPr lang="el-GR" dirty="0">
                <a:solidFill>
                  <a:schemeClr val="bg1"/>
                </a:solidFill>
                <a:latin typeface="Calibri" panose="020F0502020204030204" pitchFamily="34" charset="0"/>
              </a:rPr>
              <a:t>2</a:t>
            </a:r>
            <a:r>
              <a:rPr lang="en-US" dirty="0">
                <a:solidFill>
                  <a:schemeClr val="bg1"/>
                </a:solidFill>
                <a:latin typeface="Calibri" panose="020F0502020204030204" pitchFamily="34" charset="0"/>
              </a:rPr>
              <a:t>.</a:t>
            </a:r>
            <a:r>
              <a:rPr lang="el-GR" dirty="0">
                <a:solidFill>
                  <a:schemeClr val="bg1"/>
                </a:solidFill>
                <a:latin typeface="Calibri" panose="020F0502020204030204" pitchFamily="34" charset="0"/>
              </a:rPr>
              <a:t> Ποιοι μπορούν να λάβουν χρηματοδότηση στο πλαίσιο της δράσης</a:t>
            </a:r>
            <a:endParaRPr lang="en-US" dirty="0">
              <a:solidFill>
                <a:schemeClr val="bg1"/>
              </a:solidFill>
              <a:latin typeface="Calibri" panose="020F0502020204030204" pitchFamily="34" charset="0"/>
            </a:endParaRPr>
          </a:p>
          <a:p>
            <a:pPr marL="285750" indent="-285750">
              <a:spcBef>
                <a:spcPts val="300"/>
              </a:spcBef>
              <a:spcAft>
                <a:spcPts val="300"/>
              </a:spcAft>
              <a:buFont typeface="Wingdings" panose="05000000000000000000" pitchFamily="2" charset="2"/>
              <a:buChar char="§"/>
            </a:pPr>
            <a:endParaRPr lang="en-US" dirty="0">
              <a:solidFill>
                <a:schemeClr val="bg1"/>
              </a:solidFill>
              <a:latin typeface="Calibri" panose="020F0502020204030204" pitchFamily="34" charset="0"/>
            </a:endParaRPr>
          </a:p>
          <a:p>
            <a:pPr marL="285750" indent="-285750">
              <a:spcBef>
                <a:spcPts val="300"/>
              </a:spcBef>
              <a:spcAft>
                <a:spcPts val="300"/>
              </a:spcAft>
              <a:buFont typeface="Wingdings" panose="05000000000000000000" pitchFamily="2" charset="2"/>
              <a:buChar char="§"/>
            </a:pPr>
            <a:r>
              <a:rPr lang="el-GR" b="1" dirty="0">
                <a:solidFill>
                  <a:schemeClr val="bg1"/>
                </a:solidFill>
                <a:latin typeface="Calibri" panose="020F0502020204030204" pitchFamily="34" charset="0"/>
              </a:rPr>
              <a:t>3</a:t>
            </a:r>
            <a:r>
              <a:rPr lang="en-US" b="1" dirty="0">
                <a:solidFill>
                  <a:schemeClr val="bg1"/>
                </a:solidFill>
                <a:latin typeface="Calibri" panose="020F0502020204030204" pitchFamily="34" charset="0"/>
              </a:rPr>
              <a:t>. </a:t>
            </a:r>
            <a:r>
              <a:rPr lang="el-GR" b="1" dirty="0">
                <a:solidFill>
                  <a:schemeClr val="bg1"/>
                </a:solidFill>
                <a:latin typeface="Calibri" panose="020F0502020204030204" pitchFamily="34" charset="0"/>
              </a:rPr>
              <a:t>Ποιες δραστηριότητες και ποιες δαπάνες μπορούν να ενισχυθούν</a:t>
            </a:r>
            <a:endParaRPr lang="en-US" b="1" dirty="0">
              <a:solidFill>
                <a:schemeClr val="bg1"/>
              </a:solidFill>
              <a:latin typeface="Calibri" panose="020F0502020204030204" pitchFamily="34" charset="0"/>
            </a:endParaRPr>
          </a:p>
          <a:p>
            <a:pPr marL="285750" indent="-285750">
              <a:spcBef>
                <a:spcPts val="300"/>
              </a:spcBef>
              <a:spcAft>
                <a:spcPts val="300"/>
              </a:spcAft>
              <a:buFont typeface="Wingdings" panose="05000000000000000000" pitchFamily="2" charset="2"/>
              <a:buChar char="§"/>
            </a:pPr>
            <a:endParaRPr lang="en-US" dirty="0">
              <a:solidFill>
                <a:schemeClr val="bg1"/>
              </a:solidFill>
              <a:latin typeface="Calibri" panose="020F0502020204030204" pitchFamily="34" charset="0"/>
            </a:endParaRPr>
          </a:p>
          <a:p>
            <a:pPr marL="285750" indent="-285750">
              <a:spcBef>
                <a:spcPts val="300"/>
              </a:spcBef>
              <a:spcAft>
                <a:spcPts val="300"/>
              </a:spcAft>
              <a:buFont typeface="Wingdings" panose="05000000000000000000" pitchFamily="2" charset="2"/>
              <a:buChar char="§"/>
            </a:pPr>
            <a:r>
              <a:rPr lang="en-US" dirty="0">
                <a:solidFill>
                  <a:schemeClr val="bg1"/>
                </a:solidFill>
                <a:latin typeface="Calibri" panose="020F0502020204030204" pitchFamily="34" charset="0"/>
              </a:rPr>
              <a:t>4. </a:t>
            </a:r>
            <a:r>
              <a:rPr lang="el-GR" dirty="0">
                <a:solidFill>
                  <a:schemeClr val="bg1"/>
                </a:solidFill>
                <a:latin typeface="Calibri" panose="020F0502020204030204" pitchFamily="34" charset="0"/>
              </a:rPr>
              <a:t>Υποβολή και αξιολόγηση προτάσεων</a:t>
            </a:r>
            <a:endParaRPr lang="en-US" dirty="0">
              <a:solidFill>
                <a:schemeClr val="bg1"/>
              </a:solidFill>
              <a:latin typeface="Calibri" panose="020F0502020204030204" pitchFamily="34" charset="0"/>
            </a:endParaRPr>
          </a:p>
          <a:p>
            <a:pPr>
              <a:spcBef>
                <a:spcPts val="300"/>
              </a:spcBef>
              <a:spcAft>
                <a:spcPts val="300"/>
              </a:spcAft>
            </a:pPr>
            <a:endParaRPr lang="el-GR" dirty="0">
              <a:solidFill>
                <a:schemeClr val="bg1"/>
              </a:solidFill>
              <a:latin typeface="Calibri" panose="020F0502020204030204" pitchFamily="34" charset="0"/>
            </a:endParaRPr>
          </a:p>
          <a:p>
            <a:pPr marL="285750" indent="-285750">
              <a:spcBef>
                <a:spcPts val="300"/>
              </a:spcBef>
              <a:spcAft>
                <a:spcPts val="300"/>
              </a:spcAft>
              <a:buFont typeface="Wingdings" panose="05000000000000000000" pitchFamily="2" charset="2"/>
              <a:buChar char="§"/>
            </a:pPr>
            <a:r>
              <a:rPr lang="en-US" dirty="0">
                <a:solidFill>
                  <a:schemeClr val="bg1"/>
                </a:solidFill>
                <a:latin typeface="Calibri" panose="020F0502020204030204" pitchFamily="34" charset="0"/>
              </a:rPr>
              <a:t>5.</a:t>
            </a:r>
            <a:r>
              <a:rPr lang="el-GR" dirty="0">
                <a:solidFill>
                  <a:schemeClr val="bg1"/>
                </a:solidFill>
                <a:latin typeface="Calibri" panose="020F0502020204030204" pitchFamily="34" charset="0"/>
              </a:rPr>
              <a:t> Υλοποίηση έργων - υποχρεώσεις ενισχυόμενων φορέων</a:t>
            </a:r>
          </a:p>
        </p:txBody>
      </p:sp>
    </p:spTree>
    <p:extLst>
      <p:ext uri="{BB962C8B-B14F-4D97-AF65-F5344CB8AC3E}">
        <p14:creationId xmlns:p14="http://schemas.microsoft.com/office/powerpoint/2010/main" val="525155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302184"/>
            <a:ext cx="7416824" cy="491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600"/>
              </a:spcBef>
              <a:spcAft>
                <a:spcPts val="600"/>
              </a:spcAft>
              <a:buNone/>
            </a:pPr>
            <a:r>
              <a:rPr lang="el-GR" sz="1500" b="1" dirty="0">
                <a:cs typeface="Calibri" panose="020F0502020204030204" pitchFamily="34" charset="0"/>
              </a:rPr>
              <a:t>Ύψος επιχειρηματικών σχεδίων </a:t>
            </a:r>
            <a:r>
              <a:rPr lang="el-GR" sz="1500" dirty="0">
                <a:cs typeface="Calibri" panose="020F0502020204030204" pitchFamily="34" charset="0"/>
              </a:rPr>
              <a:t>(επιχορηγούμενος προϋπολογισμός)</a:t>
            </a:r>
            <a:r>
              <a:rPr lang="en-US" sz="1500" b="1" dirty="0">
                <a:cs typeface="Calibri" panose="020F0502020204030204" pitchFamily="34" charset="0"/>
              </a:rPr>
              <a:t>: </a:t>
            </a:r>
            <a:r>
              <a:rPr lang="el-GR" sz="1500" b="1" dirty="0">
                <a:cs typeface="Calibri" panose="020F0502020204030204" pitchFamily="34" charset="0"/>
              </a:rPr>
              <a:t>από €20.000 έως €200.000.</a:t>
            </a:r>
          </a:p>
          <a:p>
            <a:pPr marL="0" indent="0" algn="just">
              <a:spcBef>
                <a:spcPts val="600"/>
              </a:spcBef>
              <a:spcAft>
                <a:spcPts val="600"/>
              </a:spcAft>
              <a:buNone/>
            </a:pPr>
            <a:r>
              <a:rPr lang="el-GR" sz="1500" b="1" dirty="0">
                <a:cs typeface="Calibri" panose="020F0502020204030204" pitchFamily="34" charset="0"/>
              </a:rPr>
              <a:t>Διάρκεια επιχειρηματικών σχεδίων: </a:t>
            </a:r>
            <a:r>
              <a:rPr lang="el-GR" sz="1500" dirty="0">
                <a:cs typeface="Calibri" panose="020F0502020204030204" pitchFamily="34" charset="0"/>
              </a:rPr>
              <a:t>κατά μέγιστο </a:t>
            </a:r>
            <a:r>
              <a:rPr lang="el-GR" sz="1500" b="1" dirty="0">
                <a:cs typeface="Calibri" panose="020F0502020204030204" pitchFamily="34" charset="0"/>
              </a:rPr>
              <a:t>30 μήνες </a:t>
            </a:r>
            <a:r>
              <a:rPr lang="el-GR" sz="1500" dirty="0">
                <a:cs typeface="Calibri" panose="020F0502020204030204" pitchFamily="34" charset="0"/>
              </a:rPr>
              <a:t>από την ημερομηνία της απόφασης ένταξης</a:t>
            </a:r>
          </a:p>
          <a:p>
            <a:pPr marL="0" indent="0" algn="just">
              <a:spcBef>
                <a:spcPts val="600"/>
              </a:spcBef>
              <a:spcAft>
                <a:spcPts val="600"/>
              </a:spcAft>
              <a:buNone/>
            </a:pPr>
            <a:r>
              <a:rPr lang="el-GR" sz="1500" b="1" dirty="0">
                <a:cs typeface="Calibri" panose="020F0502020204030204" pitchFamily="34" charset="0"/>
              </a:rPr>
              <a:t>Ποσοστό επιχορήγησης: από 50% ως 65%</a:t>
            </a:r>
          </a:p>
          <a:p>
            <a:pPr marL="0" indent="0" algn="just">
              <a:spcBef>
                <a:spcPts val="600"/>
              </a:spcBef>
              <a:spcAft>
                <a:spcPts val="600"/>
              </a:spcAft>
              <a:buNone/>
            </a:pPr>
            <a:r>
              <a:rPr lang="el-GR" sz="1500" b="1" dirty="0">
                <a:cs typeface="Calibri" panose="020F0502020204030204" pitchFamily="34" charset="0"/>
              </a:rPr>
              <a:t>Ιδιωτική Συμμετοχή</a:t>
            </a:r>
            <a:r>
              <a:rPr lang="en-US" sz="1500" b="1" dirty="0">
                <a:cs typeface="Calibri" panose="020F0502020204030204" pitchFamily="34" charset="0"/>
              </a:rPr>
              <a:t>: </a:t>
            </a:r>
            <a:r>
              <a:rPr lang="el-GR" sz="1500" dirty="0">
                <a:cs typeface="Calibri" panose="020F0502020204030204" pitchFamily="34" charset="0"/>
              </a:rPr>
              <a:t>Χρήση Ιδίων ή/και Δανειακών Κεφαλαίων</a:t>
            </a:r>
          </a:p>
          <a:p>
            <a:pPr marL="0" indent="0" algn="just">
              <a:spcBef>
                <a:spcPts val="600"/>
              </a:spcBef>
              <a:spcAft>
                <a:spcPts val="600"/>
              </a:spcAft>
              <a:buNone/>
            </a:pPr>
            <a:r>
              <a:rPr lang="el-GR" sz="1500" b="1" dirty="0">
                <a:solidFill>
                  <a:prstClr val="black"/>
                </a:solidFill>
                <a:cs typeface="Calibri" panose="020F0502020204030204" pitchFamily="34" charset="0"/>
              </a:rPr>
              <a:t>Διευκρινίσεις</a:t>
            </a:r>
          </a:p>
          <a:p>
            <a:pPr marL="285750" lvl="0" indent="-285750" algn="just">
              <a:spcBef>
                <a:spcPts val="600"/>
              </a:spcBef>
              <a:spcAft>
                <a:spcPts val="600"/>
              </a:spcAft>
              <a:buClr>
                <a:srgbClr val="FF0000"/>
              </a:buClr>
              <a:buFont typeface="Wingdings" panose="05000000000000000000" pitchFamily="2" charset="2"/>
              <a:buChar char="ü"/>
            </a:pPr>
            <a:r>
              <a:rPr lang="el-GR" sz="1500" dirty="0">
                <a:solidFill>
                  <a:prstClr val="black"/>
                </a:solidFill>
                <a:cs typeface="Calibri" panose="020F0502020204030204" pitchFamily="34" charset="0"/>
              </a:rPr>
              <a:t>Επιχειρηματικά σχέδια με επιχορηγούμενο προϋπολογισμό &lt; €10.000 απορρίπτονται</a:t>
            </a:r>
            <a:r>
              <a:rPr lang="en-US" sz="1500" dirty="0">
                <a:solidFill>
                  <a:prstClr val="black"/>
                </a:solidFill>
                <a:cs typeface="Calibri" panose="020F0502020204030204" pitchFamily="34" charset="0"/>
              </a:rPr>
              <a:t> (</a:t>
            </a:r>
            <a:r>
              <a:rPr lang="el-GR" sz="1500" dirty="0">
                <a:solidFill>
                  <a:prstClr val="black"/>
                </a:solidFill>
                <a:cs typeface="Calibri" panose="020F0502020204030204" pitchFamily="34" charset="0"/>
              </a:rPr>
              <a:t>τόσο κατά την υποβολή, όσο και κατά την ένταξη και ολοκλήρωση της επένδυσης).</a:t>
            </a:r>
          </a:p>
          <a:p>
            <a:pPr marL="285750" lvl="0" indent="-285750" algn="just">
              <a:spcBef>
                <a:spcPts val="600"/>
              </a:spcBef>
              <a:spcAft>
                <a:spcPts val="600"/>
              </a:spcAft>
              <a:buClr>
                <a:srgbClr val="FF0000"/>
              </a:buClr>
              <a:buFont typeface="Wingdings" panose="05000000000000000000" pitchFamily="2" charset="2"/>
              <a:buChar char="ü"/>
            </a:pPr>
            <a:r>
              <a:rPr lang="el-GR" sz="1500" dirty="0">
                <a:solidFill>
                  <a:prstClr val="black"/>
                </a:solidFill>
                <a:cs typeface="Calibri" panose="020F0502020204030204" pitchFamily="34" charset="0"/>
              </a:rPr>
              <a:t>Εφόσον το επιχειρηματικό σχέδιο έχει προϋπολογισμό μεγαλύτερο του ανώτατου ορίου (€200.000), το υπερβάλλον ποσό δεν ενισχύεται και καλύπτεται εξολοκλήρου με ιδιωτική συμμετοχή του Δικαιούχου, </a:t>
            </a:r>
            <a:r>
              <a:rPr lang="el-GR" sz="1500" dirty="0" err="1">
                <a:solidFill>
                  <a:prstClr val="black"/>
                </a:solidFill>
                <a:cs typeface="Calibri" panose="020F0502020204030204" pitchFamily="34" charset="0"/>
              </a:rPr>
              <a:t>παρολαυτά</a:t>
            </a:r>
            <a:r>
              <a:rPr lang="el-GR" sz="1500" dirty="0">
                <a:solidFill>
                  <a:prstClr val="black"/>
                </a:solidFill>
                <a:cs typeface="Calibri" panose="020F0502020204030204" pitchFamily="34" charset="0"/>
              </a:rPr>
              <a:t> αντικείμενο αξιολόγησης και παρακολούθησης-ελέγχου αποτελεί το σύνολο του επενδυτικού σχεδίου συμπεριλαμβανομένου και του υπερβάλλοντος κόστους</a:t>
            </a:r>
          </a:p>
          <a:p>
            <a:pPr marL="0" indent="0" algn="just">
              <a:buNone/>
            </a:pPr>
            <a:r>
              <a:rPr lang="el-GR" sz="1500" dirty="0">
                <a:cs typeface="Calibri" panose="020F0502020204030204" pitchFamily="34" charset="0"/>
              </a:rPr>
              <a:t>Η πρόσκληση θα παραμείνει ανοιχτή προς υποβολή αιτήσεων μέχρι εξαντλήσεως του διαθέσιμου προϋπολογισμού και το  αργότερο μέχρι τις 30/11/2020 και ώρα 17.00.</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4801892"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Γενικά χαρακτηριστικά Πράξης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1493053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412776"/>
            <a:ext cx="7416824" cy="374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buNone/>
            </a:pPr>
            <a:r>
              <a:rPr lang="el-GR" sz="1600" dirty="0">
                <a:cs typeface="Calibri" panose="020F0502020204030204" pitchFamily="34" charset="0"/>
              </a:rPr>
              <a:t>Τα υποβαλλόμενα επενδυτικά σχέδια αφορούν στους ακόλουθους στρατηγικούς τομείς προτεραιότητας:</a:t>
            </a:r>
          </a:p>
          <a:p>
            <a:pPr lvl="1" algn="just">
              <a:spcBef>
                <a:spcPts val="600"/>
              </a:spcBef>
              <a:spcAft>
                <a:spcPts val="600"/>
              </a:spcAft>
              <a:buClr>
                <a:srgbClr val="E3000F"/>
              </a:buClr>
              <a:buFont typeface="Arial" panose="020B0604020202020204" pitchFamily="34" charset="0"/>
              <a:buChar char="•"/>
            </a:pPr>
            <a:r>
              <a:rPr lang="el-GR" sz="1600" b="1" dirty="0">
                <a:cs typeface="Calibri" panose="020F0502020204030204" pitchFamily="34" charset="0"/>
              </a:rPr>
              <a:t> </a:t>
            </a:r>
            <a:r>
              <a:rPr lang="el-GR" sz="1600" dirty="0">
                <a:cs typeface="Calibri" panose="020F0502020204030204" pitchFamily="34" charset="0"/>
              </a:rPr>
              <a:t>Αγροδιατροφή / Βιομηχανία Τροφίμων</a:t>
            </a:r>
          </a:p>
          <a:p>
            <a:pPr lvl="1" algn="just">
              <a:spcBef>
                <a:spcPts val="600"/>
              </a:spcBef>
              <a:spcAft>
                <a:spcPts val="600"/>
              </a:spcAft>
              <a:buClr>
                <a:srgbClr val="E3000F"/>
              </a:buClr>
              <a:buFont typeface="Arial" panose="020B0604020202020204" pitchFamily="34" charset="0"/>
              <a:buChar char="•"/>
            </a:pPr>
            <a:r>
              <a:rPr lang="el-GR" sz="1600" dirty="0">
                <a:cs typeface="Calibri" panose="020F0502020204030204" pitchFamily="34" charset="0"/>
              </a:rPr>
              <a:t> Ενέργεια</a:t>
            </a:r>
          </a:p>
          <a:p>
            <a:pPr lvl="1" algn="just">
              <a:spcBef>
                <a:spcPts val="600"/>
              </a:spcBef>
              <a:spcAft>
                <a:spcPts val="600"/>
              </a:spcAft>
              <a:buClr>
                <a:srgbClr val="E3000F"/>
              </a:buClr>
              <a:buFont typeface="Arial" panose="020B0604020202020204" pitchFamily="34" charset="0"/>
              <a:buChar char="•"/>
            </a:pPr>
            <a:r>
              <a:rPr lang="el-GR" sz="1600" dirty="0">
                <a:cs typeface="Calibri" panose="020F0502020204030204" pitchFamily="34" charset="0"/>
              </a:rPr>
              <a:t>Εφοδιαστική Αλυσίδα</a:t>
            </a:r>
          </a:p>
          <a:p>
            <a:pPr lvl="1" algn="just">
              <a:spcBef>
                <a:spcPts val="600"/>
              </a:spcBef>
              <a:spcAft>
                <a:spcPts val="600"/>
              </a:spcAft>
              <a:buClr>
                <a:srgbClr val="E3000F"/>
              </a:buClr>
              <a:buFont typeface="Arial" panose="020B0604020202020204" pitchFamily="34" charset="0"/>
              <a:buChar char="•"/>
            </a:pPr>
            <a:r>
              <a:rPr lang="el-GR" sz="1600" dirty="0">
                <a:cs typeface="Calibri" panose="020F0502020204030204" pitchFamily="34" charset="0"/>
              </a:rPr>
              <a:t> Πολιτιστικές και Δημιουργικές Βιομηχανίες (ΠΔΒ)</a:t>
            </a:r>
          </a:p>
          <a:p>
            <a:pPr lvl="1" algn="just">
              <a:spcBef>
                <a:spcPts val="600"/>
              </a:spcBef>
              <a:spcAft>
                <a:spcPts val="600"/>
              </a:spcAft>
              <a:buClr>
                <a:srgbClr val="E3000F"/>
              </a:buClr>
              <a:buFont typeface="Arial" panose="020B0604020202020204" pitchFamily="34" charset="0"/>
              <a:buChar char="•"/>
            </a:pPr>
            <a:r>
              <a:rPr lang="el-GR" sz="1600" dirty="0">
                <a:cs typeface="Calibri" panose="020F0502020204030204" pitchFamily="34" charset="0"/>
              </a:rPr>
              <a:t>Περιβάλλον</a:t>
            </a:r>
          </a:p>
          <a:p>
            <a:pPr lvl="1" algn="just">
              <a:spcBef>
                <a:spcPts val="600"/>
              </a:spcBef>
              <a:spcAft>
                <a:spcPts val="600"/>
              </a:spcAft>
              <a:buClr>
                <a:srgbClr val="E3000F"/>
              </a:buClr>
              <a:buFont typeface="Arial" panose="020B0604020202020204" pitchFamily="34" charset="0"/>
              <a:buChar char="•"/>
            </a:pPr>
            <a:r>
              <a:rPr lang="el-GR" sz="1600" dirty="0">
                <a:cs typeface="Calibri" panose="020F0502020204030204" pitchFamily="34" charset="0"/>
              </a:rPr>
              <a:t>Τεχνολογίες Πληροφορικής και Επικοινωνίας ΤΠΕ</a:t>
            </a:r>
          </a:p>
          <a:p>
            <a:pPr lvl="1" algn="just">
              <a:spcBef>
                <a:spcPts val="600"/>
              </a:spcBef>
              <a:spcAft>
                <a:spcPts val="600"/>
              </a:spcAft>
              <a:buClr>
                <a:srgbClr val="E3000F"/>
              </a:buClr>
              <a:buFont typeface="Arial" panose="020B0604020202020204" pitchFamily="34" charset="0"/>
              <a:buChar char="•"/>
            </a:pPr>
            <a:r>
              <a:rPr lang="el-GR" sz="1600" dirty="0">
                <a:cs typeface="Calibri" panose="020F0502020204030204" pitchFamily="34" charset="0"/>
              </a:rPr>
              <a:t>Υγεία</a:t>
            </a:r>
          </a:p>
          <a:p>
            <a:pPr lvl="1" algn="just">
              <a:spcBef>
                <a:spcPts val="600"/>
              </a:spcBef>
              <a:spcAft>
                <a:spcPts val="600"/>
              </a:spcAft>
              <a:buClr>
                <a:srgbClr val="E3000F"/>
              </a:buClr>
              <a:buFont typeface="Arial" panose="020B0604020202020204" pitchFamily="34" charset="0"/>
              <a:buChar char="•"/>
            </a:pPr>
            <a:r>
              <a:rPr lang="el-GR" sz="1600" dirty="0">
                <a:cs typeface="Calibri" panose="020F0502020204030204" pitchFamily="34" charset="0"/>
              </a:rPr>
              <a:t> Υλικά - Κατασκευές</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4253152"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Επιλέξιμες Δραστηριότητες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3775043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302184"/>
            <a:ext cx="7416824" cy="468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buNone/>
            </a:pPr>
            <a:r>
              <a:rPr lang="el-GR" sz="1600" b="1" dirty="0">
                <a:solidFill>
                  <a:srgbClr val="FF0000"/>
                </a:solidFill>
                <a:cs typeface="Calibri" panose="020F0502020204030204" pitchFamily="34" charset="0"/>
              </a:rPr>
              <a:t>Δεν είναι επιλέξιμες :</a:t>
            </a:r>
          </a:p>
          <a:p>
            <a:pPr algn="just"/>
            <a:endParaRPr lang="el-GR" sz="1600" b="1" dirty="0">
              <a:solidFill>
                <a:srgbClr val="FF0000"/>
              </a:solidFill>
              <a:cs typeface="Calibri" panose="020F0502020204030204" pitchFamily="34" charset="0"/>
            </a:endParaRPr>
          </a:p>
          <a:p>
            <a:pPr marL="285750" indent="-285750" algn="just">
              <a:buClr>
                <a:srgbClr val="E3000F"/>
              </a:buClr>
            </a:pPr>
            <a:r>
              <a:rPr lang="el-GR" sz="1500" dirty="0">
                <a:cs typeface="Calibri" panose="020F0502020204030204" pitchFamily="34" charset="0"/>
              </a:rPr>
              <a:t>επιχειρήσεις που δραστηριοποιούνται στους τομείς της αλιείας και της υδατοκαλλιέργειας, που εμπίπτουν στον κανονισμό (ΕΚ) αριθ. 104/2000 του Συμβουλίου, </a:t>
            </a:r>
          </a:p>
          <a:p>
            <a:pPr>
              <a:buClr>
                <a:srgbClr val="E3000F"/>
              </a:buClr>
            </a:pPr>
            <a:endParaRPr lang="el-GR" sz="1500" dirty="0">
              <a:cs typeface="Calibri" panose="020F0502020204030204" pitchFamily="34" charset="0"/>
            </a:endParaRPr>
          </a:p>
          <a:p>
            <a:pPr marL="285750" indent="-285750" algn="just">
              <a:buClr>
                <a:srgbClr val="E3000F"/>
              </a:buClr>
            </a:pPr>
            <a:r>
              <a:rPr lang="el-GR" sz="1500" dirty="0">
                <a:cs typeface="Calibri" panose="020F0502020204030204" pitchFamily="34" charset="0"/>
              </a:rPr>
              <a:t>επιχειρήσεις που δραστηριοποιούνται στην πρωτογενή παραγωγή γεωργικών προϊόντων, </a:t>
            </a:r>
          </a:p>
          <a:p>
            <a:pPr>
              <a:buClr>
                <a:srgbClr val="E3000F"/>
              </a:buClr>
            </a:pPr>
            <a:endParaRPr lang="el-GR" sz="1500" dirty="0">
              <a:cs typeface="Calibri" panose="020F0502020204030204" pitchFamily="34" charset="0"/>
            </a:endParaRPr>
          </a:p>
          <a:p>
            <a:pPr marL="285750" indent="-285750" algn="just">
              <a:buClr>
                <a:srgbClr val="E3000F"/>
              </a:buClr>
            </a:pPr>
            <a:r>
              <a:rPr lang="el-GR" sz="1500" dirty="0">
                <a:cs typeface="Calibri" panose="020F0502020204030204" pitchFamily="34" charset="0"/>
              </a:rPr>
              <a:t>ενισχύσεις που χορηγούνται σε επιχειρήσεις που δραστηριοποιούνται στον τομέα της μεταποίησης και της εμπορίας γεωργικών προϊόντων, στις ακόλουθες περιπτώσεις: </a:t>
            </a:r>
          </a:p>
          <a:p>
            <a:pPr marL="285750" indent="-285750"/>
            <a:endParaRPr lang="el-GR" sz="1500" dirty="0">
              <a:cs typeface="Calibri" panose="020F0502020204030204" pitchFamily="34" charset="0"/>
            </a:endParaRPr>
          </a:p>
          <a:p>
            <a:pPr lvl="1">
              <a:buFont typeface="Courier New" panose="02070309020205020404" pitchFamily="49" charset="0"/>
              <a:buChar char="o"/>
            </a:pPr>
            <a:r>
              <a:rPr lang="el-GR" sz="1500" dirty="0">
                <a:cs typeface="Calibri" panose="020F0502020204030204" pitchFamily="34" charset="0"/>
              </a:rPr>
              <a:t>όπου το ποσό της ενίσχυσης καθορίζεται με βάση την τιμή ή την ποσότητα τέτοιων προϊόντων που πωλούνται από πρωτογενείς παραγωγούς ή διατίθενται στην αγορά από τις οικείες επιχειρήσεις, </a:t>
            </a:r>
          </a:p>
          <a:p>
            <a:pPr marL="857250" lvl="1" indent="-400050">
              <a:buFont typeface="Courier New" panose="02070309020205020404" pitchFamily="49" charset="0"/>
              <a:buChar char="o"/>
            </a:pPr>
            <a:endParaRPr lang="el-GR" sz="1500" dirty="0">
              <a:cs typeface="Calibri" panose="020F0502020204030204" pitchFamily="34" charset="0"/>
            </a:endParaRPr>
          </a:p>
          <a:p>
            <a:pPr lvl="1">
              <a:buFont typeface="Courier New" panose="02070309020205020404" pitchFamily="49" charset="0"/>
              <a:buChar char="o"/>
            </a:pPr>
            <a:r>
              <a:rPr lang="el-GR" sz="1500" dirty="0">
                <a:cs typeface="Calibri" panose="020F0502020204030204" pitchFamily="34" charset="0"/>
              </a:rPr>
              <a:t> όπου η ενίσχυση συνοδεύεται από την υποχρέωση απόδοσής της εν μέρει ή εξ ολοκλήρου σε πρωτογενείς παραγωγούς. </a:t>
            </a:r>
            <a:endParaRPr lang="el-GR" sz="1500" b="1" dirty="0">
              <a:solidFill>
                <a:srgbClr val="FF0000"/>
              </a:solidFill>
              <a:cs typeface="Calibri" panose="020F0502020204030204" pitchFamily="34" charset="0"/>
            </a:endParaRP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4253152"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Επιλέξιμες Δραστηριότητες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3476483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89281"/>
            <a:ext cx="7416824" cy="227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spcBef>
                <a:spcPts val="200"/>
              </a:spcBef>
              <a:spcAft>
                <a:spcPts val="200"/>
              </a:spcAft>
              <a:buNone/>
            </a:pPr>
            <a:r>
              <a:rPr lang="el-GR" sz="1800" b="1" i="1" u="sng" dirty="0">
                <a:cs typeface="Calibri" panose="020F0502020204030204" pitchFamily="34" charset="0"/>
              </a:rPr>
              <a:t>Από τον Πρωτογενή Τομέα:</a:t>
            </a:r>
            <a:endParaRPr lang="en-US" sz="1800" b="1" i="1" u="sng" dirty="0">
              <a:cs typeface="Calibri" panose="020F0502020204030204" pitchFamily="34" charset="0"/>
            </a:endParaRPr>
          </a:p>
          <a:p>
            <a:pPr marL="0" indent="0">
              <a:spcBef>
                <a:spcPts val="200"/>
              </a:spcBef>
              <a:spcAft>
                <a:spcPts val="200"/>
              </a:spcAft>
              <a:buNone/>
            </a:pPr>
            <a:endParaRPr lang="el-GR" sz="1800" b="1" i="1" u="sng" dirty="0">
              <a:cs typeface="Calibri" panose="020F0502020204030204" pitchFamily="34" charset="0"/>
            </a:endParaRPr>
          </a:p>
          <a:p>
            <a:pPr marL="285750" lvl="0" indent="-285750">
              <a:spcBef>
                <a:spcPts val="200"/>
              </a:spcBef>
              <a:spcAft>
                <a:spcPts val="200"/>
              </a:spcAft>
              <a:buClr>
                <a:srgbClr val="FF0000"/>
              </a:buClr>
            </a:pPr>
            <a:r>
              <a:rPr lang="el-GR" sz="1800" dirty="0">
                <a:solidFill>
                  <a:prstClr val="black"/>
                </a:solidFill>
                <a:cs typeface="Calibri" panose="020F0502020204030204" pitchFamily="34" charset="0"/>
              </a:rPr>
              <a:t>Εξόρυξη μεταλλευμάτων (ΚΑΔ 07) </a:t>
            </a:r>
          </a:p>
          <a:p>
            <a:pPr marL="285750" lvl="0" indent="-285750">
              <a:spcBef>
                <a:spcPts val="200"/>
              </a:spcBef>
              <a:spcAft>
                <a:spcPts val="200"/>
              </a:spcAft>
              <a:buClr>
                <a:srgbClr val="FF0000"/>
              </a:buClr>
            </a:pPr>
            <a:r>
              <a:rPr lang="el-GR" sz="1800" dirty="0">
                <a:solidFill>
                  <a:prstClr val="black"/>
                </a:solidFill>
                <a:cs typeface="Calibri" panose="020F0502020204030204" pitchFamily="34" charset="0"/>
              </a:rPr>
              <a:t>Λοιπά ορυχεία και λατομεία (ΚΑΔ 08) </a:t>
            </a:r>
          </a:p>
          <a:p>
            <a:pPr marL="285750" lvl="0" indent="-285750">
              <a:spcBef>
                <a:spcPts val="200"/>
              </a:spcBef>
              <a:spcAft>
                <a:spcPts val="200"/>
              </a:spcAft>
              <a:buClr>
                <a:srgbClr val="FF0000"/>
              </a:buClr>
            </a:pPr>
            <a:r>
              <a:rPr lang="el-GR" sz="1800" dirty="0">
                <a:solidFill>
                  <a:prstClr val="black"/>
                </a:solidFill>
                <a:cs typeface="Calibri" panose="020F0502020204030204" pitchFamily="34" charset="0"/>
              </a:rPr>
              <a:t>Υποστηρικτικές δραστηριότητες για άλλες εξορυκτικές και λατομικές δραστηριότητες (ΚΑΔ 09.9)</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4253152"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Επιλέξιμες Δραστηριότητες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837612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89280"/>
            <a:ext cx="7416824" cy="479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buNone/>
            </a:pPr>
            <a:r>
              <a:rPr lang="el-GR" sz="1500" b="1" i="1" u="sng" dirty="0">
                <a:solidFill>
                  <a:prstClr val="black"/>
                </a:solidFill>
                <a:cs typeface="Calibri" panose="020F0502020204030204" pitchFamily="34" charset="0"/>
              </a:rPr>
              <a:t>Από τον Δευτερογενή Τομέα:</a:t>
            </a:r>
            <a:endParaRPr lang="el-GR" sz="1500" b="1" dirty="0">
              <a:solidFill>
                <a:prstClr val="black"/>
              </a:solidFill>
              <a:cs typeface="Calibri" panose="020F0502020204030204" pitchFamily="34" charset="0"/>
            </a:endParaRPr>
          </a:p>
          <a:p>
            <a:pPr marL="285750" indent="-285750" algn="just">
              <a:spcBef>
                <a:spcPts val="200"/>
              </a:spcBef>
              <a:spcAft>
                <a:spcPts val="200"/>
              </a:spcAft>
              <a:buClr>
                <a:srgbClr val="FF0000"/>
              </a:buClr>
            </a:pPr>
            <a:r>
              <a:rPr lang="el-GR" sz="1500" dirty="0">
                <a:solidFill>
                  <a:prstClr val="black"/>
                </a:solidFill>
                <a:cs typeface="Calibri" panose="020F0502020204030204" pitchFamily="34" charset="0"/>
              </a:rPr>
              <a:t>Βιομηχανία Τροφίμων (ΚΑΔ 10) </a:t>
            </a:r>
            <a:r>
              <a:rPr lang="el-GR" sz="1500" b="1" i="1" dirty="0">
                <a:solidFill>
                  <a:prstClr val="black"/>
                </a:solidFill>
                <a:cs typeface="Calibri" panose="020F0502020204030204" pitchFamily="34" charset="0"/>
              </a:rPr>
              <a:t>Κάποιες δραστηριότητες</a:t>
            </a:r>
          </a:p>
          <a:p>
            <a:pPr marL="285750" indent="-285750" algn="just">
              <a:spcBef>
                <a:spcPts val="200"/>
              </a:spcBef>
              <a:spcAft>
                <a:spcPts val="200"/>
              </a:spcAft>
              <a:buClr>
                <a:srgbClr val="FF0000"/>
              </a:buClr>
            </a:pPr>
            <a:r>
              <a:rPr lang="el-GR" sz="1500" dirty="0">
                <a:solidFill>
                  <a:prstClr val="black"/>
                </a:solidFill>
                <a:cs typeface="Calibri" panose="020F0502020204030204" pitchFamily="34" charset="0"/>
              </a:rPr>
              <a:t>Ποτοποιία (ΚΑΔ 11)</a:t>
            </a:r>
            <a:r>
              <a:rPr lang="el-GR" sz="1500" b="1" dirty="0">
                <a:solidFill>
                  <a:prstClr val="black"/>
                </a:solidFill>
                <a:cs typeface="Calibri" panose="020F0502020204030204" pitchFamily="34" charset="0"/>
              </a:rPr>
              <a:t> </a:t>
            </a:r>
            <a:r>
              <a:rPr lang="el-GR" sz="1500" b="1" i="1" dirty="0">
                <a:solidFill>
                  <a:prstClr val="black"/>
                </a:solidFill>
                <a:cs typeface="Calibri" panose="020F0502020204030204" pitchFamily="34" charset="0"/>
              </a:rPr>
              <a:t> Κάποιες δραστηριότητες</a:t>
            </a:r>
          </a:p>
          <a:p>
            <a:pPr marL="285750" indent="-285750" algn="just">
              <a:spcBef>
                <a:spcPts val="200"/>
              </a:spcBef>
              <a:spcAft>
                <a:spcPts val="200"/>
              </a:spcAft>
              <a:buClr>
                <a:srgbClr val="FF0000"/>
              </a:buClr>
            </a:pPr>
            <a:r>
              <a:rPr lang="el-GR" sz="1500" dirty="0">
                <a:solidFill>
                  <a:prstClr val="black"/>
                </a:solidFill>
                <a:cs typeface="Calibri" panose="020F0502020204030204" pitchFamily="34" charset="0"/>
              </a:rPr>
              <a:t>Η παραγωγή κλωστοϋφαντουργικών υλών (ΚΑΔ 13)</a:t>
            </a:r>
          </a:p>
          <a:p>
            <a:pPr marL="285750" indent="-285750" algn="just">
              <a:spcBef>
                <a:spcPts val="200"/>
              </a:spcBef>
              <a:spcAft>
                <a:spcPts val="200"/>
              </a:spcAft>
              <a:buClr>
                <a:srgbClr val="FF0000"/>
              </a:buClr>
            </a:pPr>
            <a:r>
              <a:rPr lang="el-GR" sz="1500" dirty="0">
                <a:solidFill>
                  <a:prstClr val="black"/>
                </a:solidFill>
                <a:cs typeface="Calibri" panose="020F0502020204030204" pitchFamily="34" charset="0"/>
              </a:rPr>
              <a:t>Κατασκευή ειδών ένδυσης (ΚΑΔ 14)</a:t>
            </a:r>
          </a:p>
          <a:p>
            <a:pPr marL="285750" indent="-285750" algn="just">
              <a:spcBef>
                <a:spcPts val="200"/>
              </a:spcBef>
              <a:spcAft>
                <a:spcPts val="200"/>
              </a:spcAft>
              <a:buClr>
                <a:srgbClr val="FF0000"/>
              </a:buClr>
            </a:pPr>
            <a:r>
              <a:rPr lang="el-GR" sz="1500" dirty="0">
                <a:solidFill>
                  <a:prstClr val="black"/>
                </a:solidFill>
                <a:cs typeface="Calibri" panose="020F0502020204030204" pitchFamily="34" charset="0"/>
              </a:rPr>
              <a:t>Βιομηχανία δέρματος και δερμάτινων ειδών (ΚΑΔ 15)</a:t>
            </a:r>
          </a:p>
          <a:p>
            <a:pPr marL="285750" indent="-285750" algn="just">
              <a:spcBef>
                <a:spcPts val="200"/>
              </a:spcBef>
              <a:spcAft>
                <a:spcPts val="200"/>
              </a:spcAft>
              <a:buClr>
                <a:srgbClr val="FF0000"/>
              </a:buClr>
            </a:pPr>
            <a:r>
              <a:rPr lang="el-GR" sz="1500" dirty="0">
                <a:solidFill>
                  <a:prstClr val="black"/>
                </a:solidFill>
                <a:cs typeface="Calibri" panose="020F0502020204030204" pitchFamily="34" charset="0"/>
              </a:rPr>
              <a:t>Βιομηχανία ξύλου και κατασκευή προϊόντων από ξύλο και φελλό, εκτός από έπιπλα· κατασκευή ειδών καλαθοποιίας και σπαρτοπλεκτικής (ΚΑΔ 16)</a:t>
            </a:r>
          </a:p>
          <a:p>
            <a:pPr marL="285750" indent="-285750" algn="just">
              <a:spcBef>
                <a:spcPts val="200"/>
              </a:spcBef>
              <a:spcAft>
                <a:spcPts val="200"/>
              </a:spcAft>
              <a:buClr>
                <a:srgbClr val="FF0000"/>
              </a:buClr>
            </a:pPr>
            <a:r>
              <a:rPr lang="el-GR" sz="1500" dirty="0">
                <a:solidFill>
                  <a:prstClr val="black"/>
                </a:solidFill>
                <a:cs typeface="Calibri" panose="020F0502020204030204" pitchFamily="34" charset="0"/>
              </a:rPr>
              <a:t>Χαρτοποιία και κατασκευή χάρτινων προϊόντων (ΚΑΔ 17)</a:t>
            </a:r>
          </a:p>
          <a:p>
            <a:pPr marL="285750" indent="-285750" algn="just">
              <a:spcBef>
                <a:spcPts val="200"/>
              </a:spcBef>
              <a:spcAft>
                <a:spcPts val="200"/>
              </a:spcAft>
              <a:buClr>
                <a:srgbClr val="FF0000"/>
              </a:buClr>
            </a:pPr>
            <a:r>
              <a:rPr lang="el-GR" sz="1500" dirty="0">
                <a:solidFill>
                  <a:prstClr val="black"/>
                </a:solidFill>
                <a:cs typeface="Calibri" panose="020F0502020204030204" pitchFamily="34" charset="0"/>
              </a:rPr>
              <a:t>Εκτυπώσεις και αναπαραγωγή προεγγεγραμμένων μέσων (ΚΑΔ 18) </a:t>
            </a:r>
            <a:r>
              <a:rPr lang="el-GR" sz="1500" b="1" i="1" dirty="0">
                <a:solidFill>
                  <a:srgbClr val="FF0000"/>
                </a:solidFill>
                <a:cs typeface="Calibri" panose="020F0502020204030204" pitchFamily="34" charset="0"/>
              </a:rPr>
              <a:t>Εξαιρείται η παρακάτω δραστηριότητα:</a:t>
            </a:r>
          </a:p>
          <a:p>
            <a:pPr lvl="1" algn="just">
              <a:spcBef>
                <a:spcPts val="200"/>
              </a:spcBef>
              <a:spcAft>
                <a:spcPts val="200"/>
              </a:spcAft>
              <a:buClr>
                <a:srgbClr val="FF0000"/>
              </a:buClr>
              <a:buFont typeface="Arial" panose="020B0604020202020204" pitchFamily="34" charset="0"/>
              <a:buChar char="•"/>
            </a:pPr>
            <a:r>
              <a:rPr lang="el-GR" sz="1500" i="1" dirty="0">
                <a:solidFill>
                  <a:srgbClr val="FF0000"/>
                </a:solidFill>
                <a:cs typeface="Calibri" panose="020F0502020204030204" pitchFamily="34" charset="0"/>
              </a:rPr>
              <a:t>Εκτύπωση εφημερίδων (18.11)</a:t>
            </a:r>
          </a:p>
          <a:p>
            <a:pPr marL="285750" indent="-285750" algn="just">
              <a:spcBef>
                <a:spcPts val="200"/>
              </a:spcBef>
              <a:spcAft>
                <a:spcPts val="200"/>
              </a:spcAft>
              <a:buClr>
                <a:srgbClr val="FF0000"/>
              </a:buClr>
            </a:pPr>
            <a:r>
              <a:rPr lang="el-GR" sz="1500" dirty="0">
                <a:solidFill>
                  <a:prstClr val="black"/>
                </a:solidFill>
                <a:cs typeface="Calibri" panose="020F0502020204030204" pitchFamily="34" charset="0"/>
              </a:rPr>
              <a:t>Παραγωγή χημικών ουσιών και προϊόντων (ΚΑΔ 20) </a:t>
            </a:r>
            <a:r>
              <a:rPr lang="el-GR" sz="1500" b="1" i="1" dirty="0">
                <a:solidFill>
                  <a:srgbClr val="FF0000"/>
                </a:solidFill>
                <a:cs typeface="Calibri" panose="020F0502020204030204" pitchFamily="34" charset="0"/>
              </a:rPr>
              <a:t>Εξαιρείται η παρακάτω δραστηριότητα:</a:t>
            </a:r>
          </a:p>
          <a:p>
            <a:pPr lvl="1" algn="just">
              <a:spcBef>
                <a:spcPts val="200"/>
              </a:spcBef>
              <a:spcAft>
                <a:spcPts val="200"/>
              </a:spcAft>
              <a:buClr>
                <a:srgbClr val="FF0000"/>
              </a:buClr>
              <a:buFont typeface="Arial" panose="020B0604020202020204" pitchFamily="34" charset="0"/>
              <a:buChar char="•"/>
            </a:pPr>
            <a:r>
              <a:rPr lang="el-GR" sz="1500" i="1" dirty="0">
                <a:solidFill>
                  <a:srgbClr val="FF0000"/>
                </a:solidFill>
                <a:cs typeface="Calibri" panose="020F0502020204030204" pitchFamily="34" charset="0"/>
              </a:rPr>
              <a:t>Παραγωγή αιθέριων ελαίων (20.53)</a:t>
            </a:r>
          </a:p>
          <a:p>
            <a:pPr marL="285750" indent="-285750" algn="just">
              <a:spcBef>
                <a:spcPts val="200"/>
              </a:spcBef>
              <a:spcAft>
                <a:spcPts val="200"/>
              </a:spcAft>
              <a:buClr>
                <a:srgbClr val="FF0000"/>
              </a:buClr>
            </a:pPr>
            <a:r>
              <a:rPr lang="el-GR" sz="1500" dirty="0">
                <a:solidFill>
                  <a:prstClr val="black"/>
                </a:solidFill>
                <a:cs typeface="Calibri" panose="020F0502020204030204" pitchFamily="34" charset="0"/>
              </a:rPr>
              <a:t>Παραγωγή βασικών φαρμακευτικών προϊόντων και φαρμακευτικών σκευασμάτων (ΚΑΔ 21)</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4253152"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Επιλέξιμες Δραστηριότητες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4203646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89280"/>
            <a:ext cx="7416824" cy="447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200"/>
              </a:spcBef>
              <a:spcAft>
                <a:spcPts val="200"/>
              </a:spcAft>
              <a:buNone/>
            </a:pPr>
            <a:r>
              <a:rPr lang="el-GR" sz="1500" b="1" i="1" u="sng" dirty="0">
                <a:solidFill>
                  <a:prstClr val="black"/>
                </a:solidFill>
                <a:cs typeface="Calibri" panose="020F0502020204030204" pitchFamily="34" charset="0"/>
              </a:rPr>
              <a:t>Από τον Δευτερογενή Τομέα (συνέχεια):</a:t>
            </a:r>
            <a:endParaRPr lang="el-GR" sz="1500" dirty="0">
              <a:solidFill>
                <a:prstClr val="black"/>
              </a:solidFill>
              <a:cs typeface="Calibri" panose="020F0502020204030204" pitchFamily="34" charset="0"/>
            </a:endParaRPr>
          </a:p>
          <a:p>
            <a:pPr marL="285750" indent="-285750" algn="just">
              <a:spcBef>
                <a:spcPts val="200"/>
              </a:spcBef>
              <a:spcAft>
                <a:spcPts val="200"/>
              </a:spcAft>
              <a:buClr>
                <a:srgbClr val="FF0000"/>
              </a:buClr>
            </a:pPr>
            <a:r>
              <a:rPr lang="el-GR" sz="1500" dirty="0">
                <a:solidFill>
                  <a:prstClr val="black"/>
                </a:solidFill>
                <a:cs typeface="Calibri" panose="020F0502020204030204" pitchFamily="34" charset="0"/>
              </a:rPr>
              <a:t>Κατασκευή προϊόντων από ελαστικό (καουτσούκ) και πλαστικές ύλες (ΚΑΔ 22) </a:t>
            </a:r>
            <a:r>
              <a:rPr lang="el-GR" sz="1500" b="1" i="1" dirty="0">
                <a:solidFill>
                  <a:srgbClr val="FF0000"/>
                </a:solidFill>
                <a:cs typeface="Calibri" panose="020F0502020204030204" pitchFamily="34" charset="0"/>
              </a:rPr>
              <a:t>Εξαιρείται η παρακάτω δραστηριότητα:</a:t>
            </a:r>
          </a:p>
          <a:p>
            <a:pPr lvl="1" algn="just">
              <a:spcBef>
                <a:spcPts val="200"/>
              </a:spcBef>
              <a:spcAft>
                <a:spcPts val="200"/>
              </a:spcAft>
              <a:buClr>
                <a:srgbClr val="FF0000"/>
              </a:buClr>
              <a:buFont typeface="Arial" panose="020B0604020202020204" pitchFamily="34" charset="0"/>
              <a:buChar char="•"/>
            </a:pPr>
            <a:r>
              <a:rPr lang="el-GR" sz="1500" i="1" dirty="0">
                <a:solidFill>
                  <a:srgbClr val="FF0000"/>
                </a:solidFill>
                <a:cs typeface="Calibri" panose="020F0502020204030204" pitchFamily="34" charset="0"/>
              </a:rPr>
              <a:t>Υπηρεσίες πλαστικής επικάλυψης δεξαμενών κολυμβητηρίων </a:t>
            </a:r>
            <a:r>
              <a:rPr lang="el-GR" sz="1500" i="1" dirty="0" err="1">
                <a:solidFill>
                  <a:srgbClr val="FF0000"/>
                </a:solidFill>
                <a:cs typeface="Calibri" panose="020F0502020204030204" pitchFamily="34" charset="0"/>
              </a:rPr>
              <a:t>κλπ</a:t>
            </a:r>
            <a:r>
              <a:rPr lang="el-GR" sz="1500" i="1" dirty="0">
                <a:solidFill>
                  <a:srgbClr val="FF0000"/>
                </a:solidFill>
                <a:cs typeface="Calibri" panose="020F0502020204030204" pitchFamily="34" charset="0"/>
              </a:rPr>
              <a:t> (22.29.91.05)</a:t>
            </a:r>
            <a:endParaRPr lang="el-GR" sz="1500" i="1" dirty="0">
              <a:solidFill>
                <a:prstClr val="black"/>
              </a:solidFill>
              <a:cs typeface="Calibri" panose="020F0502020204030204" pitchFamily="34" charset="0"/>
            </a:endParaRPr>
          </a:p>
          <a:p>
            <a:pPr marL="285750" indent="-285750" algn="just">
              <a:spcBef>
                <a:spcPts val="200"/>
              </a:spcBef>
              <a:spcAft>
                <a:spcPts val="200"/>
              </a:spcAft>
              <a:buClr>
                <a:srgbClr val="FF0000"/>
              </a:buClr>
            </a:pPr>
            <a:r>
              <a:rPr lang="el-GR" sz="1500" dirty="0">
                <a:solidFill>
                  <a:prstClr val="black"/>
                </a:solidFill>
                <a:cs typeface="Calibri" panose="020F0502020204030204" pitchFamily="34" charset="0"/>
              </a:rPr>
              <a:t>Παραγωγή άλλων μη μεταλλικών προϊόντων (ΚΑΔ 23)</a:t>
            </a:r>
          </a:p>
          <a:p>
            <a:pPr marL="285750" indent="-285750" algn="just">
              <a:spcBef>
                <a:spcPts val="200"/>
              </a:spcBef>
              <a:spcAft>
                <a:spcPts val="200"/>
              </a:spcAft>
              <a:buClr>
                <a:srgbClr val="FF0000"/>
              </a:buClr>
            </a:pPr>
            <a:r>
              <a:rPr lang="el-GR" sz="1500" dirty="0">
                <a:solidFill>
                  <a:prstClr val="black"/>
                </a:solidFill>
                <a:cs typeface="Calibri" panose="020F0502020204030204" pitchFamily="34" charset="0"/>
              </a:rPr>
              <a:t>Παραγωγή βασικών μετάλλων (ΚΑΔ 24) </a:t>
            </a:r>
            <a:r>
              <a:rPr lang="el-GR" sz="1500" b="1" i="1" dirty="0">
                <a:solidFill>
                  <a:srgbClr val="FF0000"/>
                </a:solidFill>
                <a:cs typeface="Calibri" panose="020F0502020204030204" pitchFamily="34" charset="0"/>
              </a:rPr>
              <a:t>Εξαιρείται η παρακάτω δραστηριότητα:</a:t>
            </a:r>
            <a:r>
              <a:rPr lang="el-GR" sz="1500" b="1" i="1" dirty="0">
                <a:solidFill>
                  <a:prstClr val="black"/>
                </a:solidFill>
                <a:cs typeface="Calibri" panose="020F0502020204030204" pitchFamily="34" charset="0"/>
              </a:rPr>
              <a:t> </a:t>
            </a:r>
          </a:p>
          <a:p>
            <a:pPr lvl="1" algn="just">
              <a:spcBef>
                <a:spcPts val="200"/>
              </a:spcBef>
              <a:spcAft>
                <a:spcPts val="200"/>
              </a:spcAft>
              <a:buClr>
                <a:srgbClr val="FF0000"/>
              </a:buClr>
              <a:buFont typeface="Arial" panose="020B0604020202020204" pitchFamily="34" charset="0"/>
              <a:buChar char="•"/>
            </a:pPr>
            <a:r>
              <a:rPr lang="el-GR" sz="1500" i="1" dirty="0">
                <a:solidFill>
                  <a:srgbClr val="FF0000"/>
                </a:solidFill>
                <a:cs typeface="Calibri" panose="020F0502020204030204" pitchFamily="34" charset="0"/>
              </a:rPr>
              <a:t>Επεξεργασία πυρηνικών καυσίμων (24.46)</a:t>
            </a:r>
          </a:p>
          <a:p>
            <a:pPr marL="285750" indent="-285750" algn="just">
              <a:spcBef>
                <a:spcPts val="200"/>
              </a:spcBef>
              <a:spcAft>
                <a:spcPts val="200"/>
              </a:spcAft>
              <a:buClr>
                <a:srgbClr val="FF0000"/>
              </a:buClr>
            </a:pPr>
            <a:r>
              <a:rPr lang="el-GR" sz="1500" dirty="0">
                <a:solidFill>
                  <a:prstClr val="black"/>
                </a:solidFill>
                <a:cs typeface="Calibri" panose="020F0502020204030204" pitchFamily="34" charset="0"/>
              </a:rPr>
              <a:t>Κατασκευή μεταλλικών προϊόντων με εξαίρεση τα μηχανήματα και τα είδη εξοπλισμού (ΚΑΔ 25)</a:t>
            </a:r>
          </a:p>
          <a:p>
            <a:pPr marL="285750" indent="-285750" algn="just">
              <a:spcBef>
                <a:spcPts val="200"/>
              </a:spcBef>
              <a:spcAft>
                <a:spcPts val="200"/>
              </a:spcAft>
              <a:buClr>
                <a:srgbClr val="FF0000"/>
              </a:buClr>
            </a:pPr>
            <a:r>
              <a:rPr lang="el-GR" sz="1500" dirty="0">
                <a:solidFill>
                  <a:prstClr val="black"/>
                </a:solidFill>
                <a:cs typeface="Calibri" panose="020F0502020204030204" pitchFamily="34" charset="0"/>
              </a:rPr>
              <a:t>Κατασκευή ηλεκτρονικών υπολογιστών, ηλεκτρονικών και οπτικών προϊόντων (ΚΑΔ 26)</a:t>
            </a:r>
          </a:p>
          <a:p>
            <a:pPr marL="285750" indent="-285750" algn="just">
              <a:spcBef>
                <a:spcPts val="200"/>
              </a:spcBef>
              <a:spcAft>
                <a:spcPts val="200"/>
              </a:spcAft>
              <a:buClr>
                <a:srgbClr val="FF0000"/>
              </a:buClr>
            </a:pPr>
            <a:r>
              <a:rPr lang="el-GR" sz="1500" dirty="0">
                <a:solidFill>
                  <a:prstClr val="black"/>
                </a:solidFill>
                <a:cs typeface="Calibri" panose="020F0502020204030204" pitchFamily="34" charset="0"/>
              </a:rPr>
              <a:t>Κατασκευή ηλεκτρολογικού εξοπλισμού (ΚΑΔ 27)</a:t>
            </a:r>
          </a:p>
          <a:p>
            <a:pPr marL="285750" indent="-285750" algn="just">
              <a:spcBef>
                <a:spcPts val="200"/>
              </a:spcBef>
              <a:spcAft>
                <a:spcPts val="200"/>
              </a:spcAft>
              <a:buClr>
                <a:srgbClr val="FF0000"/>
              </a:buClr>
            </a:pPr>
            <a:r>
              <a:rPr lang="el-GR" sz="1500" dirty="0">
                <a:solidFill>
                  <a:prstClr val="black"/>
                </a:solidFill>
                <a:cs typeface="Calibri" panose="020F0502020204030204" pitchFamily="34" charset="0"/>
              </a:rPr>
              <a:t>Κατασκευή μηχανημάτων και ειδών εξοπλισμού </a:t>
            </a:r>
            <a:r>
              <a:rPr lang="el-GR" sz="1500" dirty="0" err="1">
                <a:solidFill>
                  <a:prstClr val="black"/>
                </a:solidFill>
                <a:cs typeface="Calibri" panose="020F0502020204030204" pitchFamily="34" charset="0"/>
              </a:rPr>
              <a:t>π.δ.κ.α</a:t>
            </a:r>
            <a:r>
              <a:rPr lang="el-GR" sz="1500" dirty="0">
                <a:solidFill>
                  <a:prstClr val="black"/>
                </a:solidFill>
                <a:cs typeface="Calibri" panose="020F0502020204030204" pitchFamily="34" charset="0"/>
              </a:rPr>
              <a:t>. (ΚΑΔ 28) </a:t>
            </a:r>
            <a:r>
              <a:rPr lang="el-GR" sz="1500" b="1" i="1" dirty="0">
                <a:solidFill>
                  <a:srgbClr val="FF0000"/>
                </a:solidFill>
                <a:cs typeface="Calibri" panose="020F0502020204030204" pitchFamily="34" charset="0"/>
              </a:rPr>
              <a:t>Εξαιρούνται οι παρακάτω δραστηριότητες:</a:t>
            </a:r>
          </a:p>
          <a:p>
            <a:pPr lvl="1" algn="just">
              <a:spcBef>
                <a:spcPts val="200"/>
              </a:spcBef>
              <a:spcAft>
                <a:spcPts val="200"/>
              </a:spcAft>
              <a:buFont typeface="Wingdings" panose="05000000000000000000" pitchFamily="2" charset="2"/>
              <a:buChar char="ü"/>
            </a:pPr>
            <a:r>
              <a:rPr lang="el-GR" sz="1500" i="1" dirty="0">
                <a:solidFill>
                  <a:srgbClr val="FF0000"/>
                </a:solidFill>
                <a:cs typeface="Calibri" panose="020F0502020204030204" pitchFamily="34" charset="0"/>
              </a:rPr>
              <a:t>Κατασκευή μηχανημάτων για την προετοιμασία και παρασκευή του καπνού </a:t>
            </a:r>
            <a:r>
              <a:rPr lang="el-GR" sz="1500" i="1" dirty="0" err="1">
                <a:solidFill>
                  <a:srgbClr val="FF0000"/>
                </a:solidFill>
                <a:cs typeface="Calibri" panose="020F0502020204030204" pitchFamily="34" charset="0"/>
              </a:rPr>
              <a:t>π.δ.κ.α</a:t>
            </a:r>
            <a:r>
              <a:rPr lang="el-GR" sz="1500" i="1" dirty="0">
                <a:solidFill>
                  <a:srgbClr val="FF0000"/>
                </a:solidFill>
                <a:cs typeface="Calibri" panose="020F0502020204030204" pitchFamily="34" charset="0"/>
              </a:rPr>
              <a:t>. (28.93.19)</a:t>
            </a:r>
          </a:p>
          <a:p>
            <a:pPr lvl="1" algn="just">
              <a:spcBef>
                <a:spcPts val="200"/>
              </a:spcBef>
              <a:spcAft>
                <a:spcPts val="200"/>
              </a:spcAft>
              <a:buFont typeface="Wingdings" panose="05000000000000000000" pitchFamily="2" charset="2"/>
              <a:buChar char="ü"/>
            </a:pPr>
            <a:r>
              <a:rPr lang="el-GR" sz="1500" i="1" dirty="0">
                <a:solidFill>
                  <a:srgbClr val="FF0000"/>
                </a:solidFill>
                <a:cs typeface="Calibri" panose="020F0502020204030204" pitchFamily="34" charset="0"/>
              </a:rPr>
              <a:t>Κατασκευή μερών μηχανημάτων για την επεξεργασία καπνού (</a:t>
            </a:r>
            <a:r>
              <a:rPr lang="en-US" sz="1500" i="1" dirty="0">
                <a:solidFill>
                  <a:srgbClr val="FF0000"/>
                </a:solidFill>
                <a:cs typeface="Calibri" panose="020F0502020204030204" pitchFamily="34" charset="0"/>
              </a:rPr>
              <a:t>28.93.33</a:t>
            </a:r>
            <a:r>
              <a:rPr lang="el-GR" sz="1500" i="1" dirty="0">
                <a:solidFill>
                  <a:srgbClr val="FF0000"/>
                </a:solidFill>
                <a:cs typeface="Calibri" panose="020F0502020204030204" pitchFamily="34" charset="0"/>
              </a:rPr>
              <a:t>)</a:t>
            </a:r>
            <a:endParaRPr lang="el-GR" sz="1500" dirty="0">
              <a:solidFill>
                <a:prstClr val="black"/>
              </a:solidFill>
              <a:cs typeface="Calibri" panose="020F0502020204030204" pitchFamily="34" charset="0"/>
            </a:endParaRP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4253152"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Επιλέξιμες Δραστηριότητες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1704597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50640"/>
            <a:ext cx="7416824" cy="382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200"/>
              </a:spcBef>
              <a:spcAft>
                <a:spcPts val="200"/>
              </a:spcAft>
              <a:buNone/>
            </a:pPr>
            <a:r>
              <a:rPr lang="el-GR" sz="1500" b="1" i="1" u="sng" dirty="0">
                <a:solidFill>
                  <a:prstClr val="black"/>
                </a:solidFill>
              </a:rPr>
              <a:t>Από τον Τριτογενή τομέα:</a:t>
            </a:r>
          </a:p>
          <a:p>
            <a:pPr marL="285750" indent="-285750" algn="just">
              <a:spcBef>
                <a:spcPts val="200"/>
              </a:spcBef>
              <a:spcAft>
                <a:spcPts val="200"/>
              </a:spcAft>
              <a:buClr>
                <a:srgbClr val="FF0000"/>
              </a:buClr>
            </a:pPr>
            <a:r>
              <a:rPr lang="el-GR" sz="1500" dirty="0">
                <a:solidFill>
                  <a:prstClr val="black"/>
                </a:solidFill>
                <a:cs typeface="Calibri" panose="020F0502020204030204" pitchFamily="34" charset="0"/>
              </a:rPr>
              <a:t>Χονδρικό και λιανικό εμπόριο: επισκευή μηχανοκίνητων οχημάτων και μοτοσυκλετών (ΚΑΔ 45) </a:t>
            </a:r>
            <a:r>
              <a:rPr lang="el-GR" sz="1500" b="1" dirty="0">
                <a:solidFill>
                  <a:prstClr val="black"/>
                </a:solidFill>
                <a:cs typeface="Calibri" panose="020F0502020204030204" pitchFamily="34" charset="0"/>
              </a:rPr>
              <a:t>Κάποιες δραστηριότητες</a:t>
            </a:r>
          </a:p>
          <a:p>
            <a:pPr marL="285750" indent="-285750" algn="just">
              <a:spcBef>
                <a:spcPts val="200"/>
              </a:spcBef>
              <a:spcAft>
                <a:spcPts val="200"/>
              </a:spcAft>
              <a:buClr>
                <a:srgbClr val="FF0000"/>
              </a:buClr>
            </a:pPr>
            <a:r>
              <a:rPr lang="el-GR" sz="1500" dirty="0">
                <a:solidFill>
                  <a:prstClr val="black"/>
                </a:solidFill>
                <a:cs typeface="Calibri" panose="020F0502020204030204" pitchFamily="34" charset="0"/>
              </a:rPr>
              <a:t>Χονδρικό εμπόριο, εκτός από το εμπόριο μηχανοκίνητων οχημάτων και μοτοσικλετών (ΚΑΔ 46) </a:t>
            </a:r>
            <a:r>
              <a:rPr lang="el-GR" sz="1500" b="1" i="1" dirty="0">
                <a:solidFill>
                  <a:prstClr val="black"/>
                </a:solidFill>
                <a:cs typeface="Calibri" panose="020F0502020204030204" pitchFamily="34" charset="0"/>
              </a:rPr>
              <a:t>Κάποιες δραστηριότητες</a:t>
            </a:r>
          </a:p>
          <a:p>
            <a:pPr marL="285750" indent="-285750" algn="just">
              <a:spcBef>
                <a:spcPts val="200"/>
              </a:spcBef>
              <a:spcAft>
                <a:spcPts val="200"/>
              </a:spcAft>
              <a:buClr>
                <a:srgbClr val="FF0000"/>
              </a:buClr>
            </a:pPr>
            <a:r>
              <a:rPr lang="el-GR" sz="1500" dirty="0">
                <a:solidFill>
                  <a:prstClr val="black"/>
                </a:solidFill>
                <a:cs typeface="Calibri" panose="020F0502020204030204" pitchFamily="34" charset="0"/>
              </a:rPr>
              <a:t>Χερσαίες μεταφορές και μεταφορές μέσω αγωγών (ΚΑΔ 49) Κάποιες δραστηριότητες</a:t>
            </a:r>
          </a:p>
          <a:p>
            <a:pPr marL="285750" indent="-285750" algn="just">
              <a:spcBef>
                <a:spcPts val="200"/>
              </a:spcBef>
              <a:spcAft>
                <a:spcPts val="200"/>
              </a:spcAft>
              <a:buClr>
                <a:srgbClr val="FF0000"/>
              </a:buClr>
            </a:pPr>
            <a:r>
              <a:rPr lang="el-GR" sz="1500" dirty="0">
                <a:solidFill>
                  <a:prstClr val="black"/>
                </a:solidFill>
                <a:cs typeface="Calibri" panose="020F0502020204030204" pitchFamily="34" charset="0"/>
              </a:rPr>
              <a:t>Πλωτές μεταφορές (ΚΑΔ 50) </a:t>
            </a:r>
            <a:r>
              <a:rPr lang="el-GR" sz="1500" b="1" i="1" dirty="0">
                <a:solidFill>
                  <a:srgbClr val="FF0000"/>
                </a:solidFill>
                <a:cs typeface="Calibri" panose="020F0502020204030204" pitchFamily="34" charset="0"/>
              </a:rPr>
              <a:t>Εξαιρείται η παρακάτω δραστηριότητα:</a:t>
            </a:r>
          </a:p>
          <a:p>
            <a:pPr lvl="1" algn="just">
              <a:spcBef>
                <a:spcPts val="200"/>
              </a:spcBef>
              <a:spcAft>
                <a:spcPts val="200"/>
              </a:spcAft>
              <a:buClr>
                <a:srgbClr val="FF0000"/>
              </a:buClr>
              <a:buFont typeface="Arial" panose="020B0604020202020204" pitchFamily="34" charset="0"/>
              <a:buChar char="•"/>
            </a:pPr>
            <a:r>
              <a:rPr lang="el-GR" sz="1500" i="1" dirty="0">
                <a:solidFill>
                  <a:srgbClr val="FF0000"/>
                </a:solidFill>
                <a:cs typeface="Calibri" panose="020F0502020204030204" pitchFamily="34" charset="0"/>
              </a:rPr>
              <a:t>Υπηρεσίες ενοικίασης σκαφών θαλάσσιας και ακτοπλοϊκής μεταφοράς επιβατών με χειριστή (50.10.2)</a:t>
            </a:r>
          </a:p>
          <a:p>
            <a:pPr marL="285750" indent="-285750" algn="just">
              <a:spcBef>
                <a:spcPts val="200"/>
              </a:spcBef>
              <a:spcAft>
                <a:spcPts val="200"/>
              </a:spcAft>
              <a:buClr>
                <a:srgbClr val="FF0000"/>
              </a:buClr>
            </a:pPr>
            <a:r>
              <a:rPr lang="el-GR" sz="1500" dirty="0">
                <a:solidFill>
                  <a:prstClr val="black"/>
                </a:solidFill>
                <a:cs typeface="Calibri" panose="020F0502020204030204" pitchFamily="34" charset="0"/>
              </a:rPr>
              <a:t>Αεροπορικές μεταφορές ΚΑΔ 51 </a:t>
            </a:r>
            <a:r>
              <a:rPr lang="el-GR" sz="1500" b="1" i="1" dirty="0">
                <a:solidFill>
                  <a:srgbClr val="FF0000"/>
                </a:solidFill>
                <a:cs typeface="Calibri" panose="020F0502020204030204" pitchFamily="34" charset="0"/>
              </a:rPr>
              <a:t>Εξαιρείται η παρακάτω δραστηριότητα: </a:t>
            </a:r>
          </a:p>
          <a:p>
            <a:pPr lvl="1" algn="just">
              <a:spcBef>
                <a:spcPts val="200"/>
              </a:spcBef>
              <a:spcAft>
                <a:spcPts val="200"/>
              </a:spcAft>
              <a:buClr>
                <a:srgbClr val="FF0000"/>
              </a:buClr>
              <a:buFont typeface="Arial" panose="020B0604020202020204" pitchFamily="34" charset="0"/>
              <a:buChar char="•"/>
            </a:pPr>
            <a:r>
              <a:rPr lang="el-GR" sz="1500" i="1" dirty="0">
                <a:solidFill>
                  <a:srgbClr val="FF0000"/>
                </a:solidFill>
                <a:cs typeface="Calibri" panose="020F0502020204030204" pitchFamily="34" charset="0"/>
              </a:rPr>
              <a:t>Διαστημικές μεταφορές (51.22)</a:t>
            </a:r>
          </a:p>
          <a:p>
            <a:pPr marL="285750" indent="-285750" algn="just">
              <a:spcBef>
                <a:spcPts val="200"/>
              </a:spcBef>
              <a:spcAft>
                <a:spcPts val="200"/>
              </a:spcAft>
              <a:buClr>
                <a:srgbClr val="FF0000"/>
              </a:buClr>
            </a:pPr>
            <a:r>
              <a:rPr lang="el-GR" sz="1500" dirty="0">
                <a:solidFill>
                  <a:prstClr val="black"/>
                </a:solidFill>
                <a:cs typeface="Calibri" panose="020F0502020204030204" pitchFamily="34" charset="0"/>
              </a:rPr>
              <a:t>Αποθήκευση και υποστηρικτικές προς τη μεταφορά δραστηριότητες (ΚΑΔ 52) </a:t>
            </a:r>
            <a:r>
              <a:rPr lang="el-GR" sz="1500" b="1" i="1" dirty="0">
                <a:solidFill>
                  <a:prstClr val="black"/>
                </a:solidFill>
                <a:cs typeface="Calibri" panose="020F0502020204030204" pitchFamily="34" charset="0"/>
              </a:rPr>
              <a:t>Κάποιες δραστηριότητες</a:t>
            </a:r>
          </a:p>
          <a:p>
            <a:pPr marL="285750" indent="-285750" algn="just">
              <a:spcBef>
                <a:spcPts val="200"/>
              </a:spcBef>
              <a:spcAft>
                <a:spcPts val="200"/>
              </a:spcAft>
              <a:buClr>
                <a:srgbClr val="FF0000"/>
              </a:buClr>
            </a:pPr>
            <a:r>
              <a:rPr lang="el-GR" sz="1500" i="1" dirty="0">
                <a:solidFill>
                  <a:prstClr val="black"/>
                </a:solidFill>
                <a:cs typeface="Calibri" panose="020F0502020204030204" pitchFamily="34" charset="0"/>
              </a:rPr>
              <a:t>Ταχυδρομικές και </a:t>
            </a:r>
            <a:r>
              <a:rPr lang="el-GR" sz="1500" i="1" dirty="0" err="1">
                <a:solidFill>
                  <a:prstClr val="black"/>
                </a:solidFill>
                <a:cs typeface="Calibri" panose="020F0502020204030204" pitchFamily="34" charset="0"/>
              </a:rPr>
              <a:t>ταχυμεταφορικές</a:t>
            </a:r>
            <a:r>
              <a:rPr lang="el-GR" sz="1500" i="1" dirty="0">
                <a:solidFill>
                  <a:prstClr val="black"/>
                </a:solidFill>
                <a:cs typeface="Calibri" panose="020F0502020204030204" pitchFamily="34" charset="0"/>
              </a:rPr>
              <a:t> δραστηριότητες</a:t>
            </a:r>
            <a:r>
              <a:rPr lang="el-GR" sz="1500" dirty="0">
                <a:solidFill>
                  <a:prstClr val="black"/>
                </a:solidFill>
                <a:cs typeface="Calibri" panose="020F0502020204030204" pitchFamily="34" charset="0"/>
              </a:rPr>
              <a:t>  (ΚΑΔ 53)</a:t>
            </a:r>
            <a:endParaRPr lang="el-GR" sz="1500" b="1" i="1" dirty="0">
              <a:solidFill>
                <a:prstClr val="black"/>
              </a:solidFill>
              <a:cs typeface="Calibri" panose="020F0502020204030204" pitchFamily="34" charset="0"/>
            </a:endParaRP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4253152"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Επιλέξιμες Δραστηριότητες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542803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erson, indoor, table, dining table&#10;&#10;Description automatically generated">
            <a:extLst>
              <a:ext uri="{FF2B5EF4-FFF2-40B4-BE49-F238E27FC236}">
                <a16:creationId xmlns:a16="http://schemas.microsoft.com/office/drawing/2014/main" id="{92439956-C584-4569-B6CF-138ECA8334D0}"/>
              </a:ext>
            </a:extLst>
          </p:cNvPr>
          <p:cNvPicPr>
            <a:picLocks noChangeAspect="1"/>
          </p:cNvPicPr>
          <p:nvPr/>
        </p:nvPicPr>
        <p:blipFill rotWithShape="1">
          <a:blip r:embed="rId2">
            <a:extLst>
              <a:ext uri="{28A0092B-C50C-407E-A947-70E740481C1C}">
                <a14:useLocalDpi xmlns:a14="http://schemas.microsoft.com/office/drawing/2010/main" val="0"/>
              </a:ext>
            </a:extLst>
          </a:blip>
          <a:srcRect r="4179"/>
          <a:stretch/>
        </p:blipFill>
        <p:spPr>
          <a:xfrm>
            <a:off x="4067944" y="0"/>
            <a:ext cx="5076056" cy="6858000"/>
          </a:xfrm>
          <a:prstGeom prst="rect">
            <a:avLst/>
          </a:prstGeom>
        </p:spPr>
      </p:pic>
      <p:cxnSp>
        <p:nvCxnSpPr>
          <p:cNvPr id="47" name="Straight Connector 46">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1"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Content Placeholder 2">
            <a:extLst>
              <a:ext uri="{FF2B5EF4-FFF2-40B4-BE49-F238E27FC236}">
                <a16:creationId xmlns:a16="http://schemas.microsoft.com/office/drawing/2014/main" id="{9C906383-CB27-475E-AA19-FCC1B17CC476}"/>
              </a:ext>
            </a:extLst>
          </p:cNvPr>
          <p:cNvSpPr txBox="1">
            <a:spLocks/>
          </p:cNvSpPr>
          <p:nvPr/>
        </p:nvSpPr>
        <p:spPr bwMode="auto">
          <a:xfrm>
            <a:off x="395536" y="1412776"/>
            <a:ext cx="4032448" cy="374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342900" indent="-342900">
              <a:spcBef>
                <a:spcPts val="1200"/>
              </a:spcBef>
              <a:spcAft>
                <a:spcPts val="600"/>
              </a:spcAft>
              <a:buFont typeface="+mj-lt"/>
              <a:buAutoNum type="arabicPeriod"/>
            </a:pPr>
            <a:r>
              <a:rPr lang="el-GR" sz="1800" b="1" dirty="0">
                <a:cs typeface="Calibri" panose="020F0502020204030204" pitchFamily="34" charset="0"/>
              </a:rPr>
              <a:t>Βασικά χαρακτηριστικά της δράσης </a:t>
            </a:r>
            <a:endParaRPr lang="en-US" sz="1800" b="1" dirty="0">
              <a:cs typeface="Calibri" panose="020F0502020204030204" pitchFamily="34" charset="0"/>
            </a:endParaRPr>
          </a:p>
          <a:p>
            <a:pPr marL="342900" indent="-342900">
              <a:spcBef>
                <a:spcPts val="1200"/>
              </a:spcBef>
              <a:spcAft>
                <a:spcPts val="600"/>
              </a:spcAft>
              <a:buFont typeface="+mj-lt"/>
              <a:buAutoNum type="arabicPeriod"/>
            </a:pPr>
            <a:r>
              <a:rPr lang="el-GR" sz="1800" b="1" dirty="0">
                <a:cs typeface="Calibri" panose="020F0502020204030204" pitchFamily="34" charset="0"/>
              </a:rPr>
              <a:t>Ποιοι μπορούν να λάβουν χρηματοδότηση στο πλαίσιο της δράσης</a:t>
            </a:r>
          </a:p>
          <a:p>
            <a:pPr marL="342900" indent="-342900">
              <a:spcBef>
                <a:spcPts val="1200"/>
              </a:spcBef>
              <a:spcAft>
                <a:spcPts val="600"/>
              </a:spcAft>
              <a:buFont typeface="+mj-lt"/>
              <a:buAutoNum type="arabicPeriod"/>
            </a:pPr>
            <a:r>
              <a:rPr lang="el-GR" sz="1800" b="1" dirty="0">
                <a:cs typeface="Calibri" panose="020F0502020204030204" pitchFamily="34" charset="0"/>
              </a:rPr>
              <a:t>Ποιες δραστηριότητες και ποιες δαπάνες μπορούν να ενισχυθούν</a:t>
            </a:r>
          </a:p>
          <a:p>
            <a:pPr marL="342900" indent="-342900">
              <a:spcBef>
                <a:spcPts val="1200"/>
              </a:spcBef>
              <a:spcAft>
                <a:spcPts val="600"/>
              </a:spcAft>
              <a:buFont typeface="+mj-lt"/>
              <a:buAutoNum type="arabicPeriod"/>
            </a:pPr>
            <a:r>
              <a:rPr lang="el-GR" sz="1800" b="1" dirty="0">
                <a:cs typeface="Calibri" panose="020F0502020204030204" pitchFamily="34" charset="0"/>
              </a:rPr>
              <a:t>Υποβολή και αξιολόγηση προτάσεων</a:t>
            </a:r>
          </a:p>
          <a:p>
            <a:pPr marL="342900" indent="-342900">
              <a:spcBef>
                <a:spcPts val="1200"/>
              </a:spcBef>
              <a:spcAft>
                <a:spcPts val="600"/>
              </a:spcAft>
              <a:buFont typeface="+mj-lt"/>
              <a:buAutoNum type="arabicPeriod"/>
            </a:pPr>
            <a:r>
              <a:rPr lang="el-GR" sz="1800" b="1" dirty="0">
                <a:cs typeface="Calibri" panose="020F0502020204030204" pitchFamily="34" charset="0"/>
              </a:rPr>
              <a:t>Υλοποίηση έργων - υποχρεώσεις ενισχυόμενων φορέων</a:t>
            </a:r>
          </a:p>
        </p:txBody>
      </p:sp>
      <p:pic>
        <p:nvPicPr>
          <p:cNvPr id="17" name="Picture 16">
            <a:extLst>
              <a:ext uri="{FF2B5EF4-FFF2-40B4-BE49-F238E27FC236}">
                <a16:creationId xmlns:a16="http://schemas.microsoft.com/office/drawing/2014/main" id="{2B089A27-4E23-491E-9826-1B52608B51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08104" y="4077072"/>
            <a:ext cx="1656184" cy="944347"/>
          </a:xfrm>
          <a:prstGeom prst="rect">
            <a:avLst/>
          </a:prstGeom>
          <a:effectLst>
            <a:glow rad="723900">
              <a:schemeClr val="bg1">
                <a:alpha val="78000"/>
              </a:schemeClr>
            </a:glow>
          </a:effectLst>
        </p:spPr>
      </p:pic>
      <p:sp>
        <p:nvSpPr>
          <p:cNvPr id="18" name="Rectangle 17">
            <a:extLst>
              <a:ext uri="{FF2B5EF4-FFF2-40B4-BE49-F238E27FC236}">
                <a16:creationId xmlns:a16="http://schemas.microsoft.com/office/drawing/2014/main" id="{5B5CF1EA-ABF7-4746-99CF-F7C7849DC3E6}"/>
              </a:ext>
            </a:extLst>
          </p:cNvPr>
          <p:cNvSpPr/>
          <p:nvPr/>
        </p:nvSpPr>
        <p:spPr>
          <a:xfrm>
            <a:off x="0" y="620688"/>
            <a:ext cx="4779237" cy="5760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Rectangle 3">
            <a:extLst>
              <a:ext uri="{FF2B5EF4-FFF2-40B4-BE49-F238E27FC236}">
                <a16:creationId xmlns:a16="http://schemas.microsoft.com/office/drawing/2014/main" id="{EBB0C342-FD03-4348-BFA4-285C86EE1B34}"/>
              </a:ext>
            </a:extLst>
          </p:cNvPr>
          <p:cNvSpPr/>
          <p:nvPr/>
        </p:nvSpPr>
        <p:spPr>
          <a:xfrm>
            <a:off x="395536" y="627461"/>
            <a:ext cx="4572000" cy="523220"/>
          </a:xfrm>
          <a:prstGeom prst="rect">
            <a:avLst/>
          </a:prstGeom>
        </p:spPr>
        <p:txBody>
          <a:bodyPr>
            <a:spAutoFit/>
          </a:bodyPr>
          <a:lstStyle/>
          <a:p>
            <a:pPr>
              <a:spcBef>
                <a:spcPct val="50000"/>
              </a:spcBef>
              <a:defRPr/>
            </a:pPr>
            <a:r>
              <a:rPr lang="el-GR" sz="2800" dirty="0">
                <a:solidFill>
                  <a:schemeClr val="bg1"/>
                </a:solidFill>
                <a:latin typeface="Calibri" panose="020F0502020204030204" pitchFamily="34" charset="0"/>
                <a:cs typeface="Arial" panose="020B0604020202020204" pitchFamily="34" charset="0"/>
              </a:rPr>
              <a:t>Περιεχόμενα</a:t>
            </a:r>
          </a:p>
        </p:txBody>
      </p:sp>
    </p:spTree>
    <p:extLst>
      <p:ext uri="{BB962C8B-B14F-4D97-AF65-F5344CB8AC3E}">
        <p14:creationId xmlns:p14="http://schemas.microsoft.com/office/powerpoint/2010/main" val="1589271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50640"/>
            <a:ext cx="7416824" cy="270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200"/>
              </a:spcBef>
              <a:spcAft>
                <a:spcPts val="200"/>
              </a:spcAft>
              <a:buNone/>
            </a:pPr>
            <a:r>
              <a:rPr lang="el-GR" sz="1500" b="1" i="1" u="sng" dirty="0">
                <a:solidFill>
                  <a:prstClr val="black"/>
                </a:solidFill>
              </a:rPr>
              <a:t>Από τον Τριτογενή τομέα (συνέχεια):</a:t>
            </a:r>
            <a:endParaRPr lang="el-GR" sz="1500" dirty="0">
              <a:solidFill>
                <a:prstClr val="black"/>
              </a:solidFill>
            </a:endParaRPr>
          </a:p>
          <a:p>
            <a:pPr marL="285750" indent="-285750" algn="just">
              <a:spcBef>
                <a:spcPts val="200"/>
              </a:spcBef>
              <a:spcAft>
                <a:spcPts val="200"/>
              </a:spcAft>
              <a:buClr>
                <a:srgbClr val="FF0000"/>
              </a:buClr>
            </a:pPr>
            <a:r>
              <a:rPr lang="el-GR" sz="1500" dirty="0">
                <a:solidFill>
                  <a:prstClr val="black"/>
                </a:solidFill>
                <a:cs typeface="Calibri" panose="020F0502020204030204" pitchFamily="34" charset="0"/>
              </a:rPr>
              <a:t>Εκδοτικές δραστηριότητες (ΚΑΔ 58) </a:t>
            </a:r>
            <a:r>
              <a:rPr lang="el-GR" sz="1500" b="1" i="1" dirty="0">
                <a:solidFill>
                  <a:prstClr val="black"/>
                </a:solidFill>
                <a:cs typeface="Calibri" panose="020F0502020204030204" pitchFamily="34" charset="0"/>
              </a:rPr>
              <a:t>Κάποιες δραστηριότητες</a:t>
            </a:r>
          </a:p>
          <a:p>
            <a:pPr marL="285750" indent="-285750">
              <a:lnSpc>
                <a:spcPct val="107000"/>
              </a:lnSpc>
              <a:spcBef>
                <a:spcPts val="200"/>
              </a:spcBef>
              <a:spcAft>
                <a:spcPts val="200"/>
              </a:spcAft>
              <a:buClr>
                <a:srgbClr val="FF0000"/>
              </a:buClr>
            </a:pPr>
            <a:r>
              <a:rPr lang="el-GR" sz="1500" dirty="0">
                <a:solidFill>
                  <a:prstClr val="black"/>
                </a:solidFill>
                <a:ea typeface="Calibri" panose="020F0502020204030204" pitchFamily="34" charset="0"/>
                <a:cs typeface="Calibri" panose="020F0502020204030204" pitchFamily="34" charset="0"/>
              </a:rPr>
              <a:t>Παραγωγή κινηματογραφικών ταινιών, βίντεο και τηλεοπτικών προγραμμάτων, ηχογραφήσεις και μουσικές εκδόσεις (ΚΑΔ 59)</a:t>
            </a:r>
            <a:endParaRPr lang="en-US" sz="1500" dirty="0">
              <a:solidFill>
                <a:prstClr val="black"/>
              </a:solidFill>
              <a:ea typeface="Calibri" panose="020F0502020204030204" pitchFamily="34" charset="0"/>
              <a:cs typeface="Calibri" panose="020F0502020204030204" pitchFamily="34" charset="0"/>
            </a:endParaRPr>
          </a:p>
          <a:p>
            <a:pPr marL="285750" indent="-285750">
              <a:lnSpc>
                <a:spcPct val="107000"/>
              </a:lnSpc>
              <a:spcBef>
                <a:spcPts val="200"/>
              </a:spcBef>
              <a:spcAft>
                <a:spcPts val="200"/>
              </a:spcAft>
              <a:buClr>
                <a:srgbClr val="FF0000"/>
              </a:buClr>
            </a:pPr>
            <a:r>
              <a:rPr lang="el-GR" sz="1500" dirty="0">
                <a:solidFill>
                  <a:prstClr val="black"/>
                </a:solidFill>
                <a:ea typeface="Calibri" panose="020F0502020204030204" pitchFamily="34" charset="0"/>
                <a:cs typeface="Calibri" panose="020F0502020204030204" pitchFamily="34" charset="0"/>
              </a:rPr>
              <a:t>Δραστηριότητες προγραμματισμού και ραδιοτηλεοπτικών εκπομπών (ΚΑΔ 60)</a:t>
            </a:r>
          </a:p>
          <a:p>
            <a:pPr marL="285750" indent="-285750">
              <a:lnSpc>
                <a:spcPct val="107000"/>
              </a:lnSpc>
              <a:spcBef>
                <a:spcPts val="200"/>
              </a:spcBef>
              <a:spcAft>
                <a:spcPts val="200"/>
              </a:spcAft>
              <a:buClr>
                <a:srgbClr val="FF0000"/>
              </a:buClr>
            </a:pPr>
            <a:r>
              <a:rPr lang="el-GR" sz="1500" dirty="0">
                <a:solidFill>
                  <a:prstClr val="black"/>
                </a:solidFill>
                <a:ea typeface="Calibri" panose="020F0502020204030204" pitchFamily="34" charset="0"/>
                <a:cs typeface="Calibri" panose="020F0502020204030204" pitchFamily="34" charset="0"/>
              </a:rPr>
              <a:t>Τηλεπικοινωνίες (ΚΑΔ 61) </a:t>
            </a:r>
            <a:r>
              <a:rPr lang="el-GR" sz="1500" b="1" i="1" dirty="0">
                <a:solidFill>
                  <a:srgbClr val="FF0000"/>
                </a:solidFill>
                <a:ea typeface="Calibri" panose="020F0502020204030204" pitchFamily="34" charset="0"/>
                <a:cs typeface="Calibri" panose="020F0502020204030204" pitchFamily="34" charset="0"/>
              </a:rPr>
              <a:t>Εξαιρούνται οι παρακάτω δραστηριότητες:</a:t>
            </a:r>
          </a:p>
          <a:p>
            <a:pPr lvl="1">
              <a:lnSpc>
                <a:spcPct val="107000"/>
              </a:lnSpc>
              <a:spcBef>
                <a:spcPts val="200"/>
              </a:spcBef>
              <a:spcAft>
                <a:spcPts val="200"/>
              </a:spcAft>
              <a:buFont typeface="Arial" panose="020B0604020202020204" pitchFamily="34" charset="0"/>
              <a:buChar char="•"/>
            </a:pPr>
            <a:r>
              <a:rPr lang="el-GR" sz="1500" i="1" dirty="0">
                <a:solidFill>
                  <a:srgbClr val="FF0000"/>
                </a:solidFill>
                <a:cs typeface="Calibri" panose="020F0502020204030204" pitchFamily="34" charset="0"/>
              </a:rPr>
              <a:t>Υπηρεσίες πρόσβασης του κοινού στο διαδίκτυο (σε χώρους, που δεν παρέχονται τρόφιμα ή ποτά) (</a:t>
            </a:r>
            <a:r>
              <a:rPr lang="el-GR" sz="1500" i="1" dirty="0">
                <a:solidFill>
                  <a:srgbClr val="FF0000"/>
                </a:solidFill>
                <a:ea typeface="Calibri" panose="020F0502020204030204" pitchFamily="34" charset="0"/>
                <a:cs typeface="Calibri" panose="020F0502020204030204" pitchFamily="34" charset="0"/>
              </a:rPr>
              <a:t>61.10.41.01)</a:t>
            </a:r>
          </a:p>
          <a:p>
            <a:pPr lvl="1">
              <a:lnSpc>
                <a:spcPct val="107000"/>
              </a:lnSpc>
              <a:spcBef>
                <a:spcPts val="200"/>
              </a:spcBef>
              <a:spcAft>
                <a:spcPts val="200"/>
              </a:spcAft>
              <a:buFont typeface="Arial" panose="020B0604020202020204" pitchFamily="34" charset="0"/>
              <a:buChar char="•"/>
            </a:pPr>
            <a:r>
              <a:rPr lang="el-GR" sz="1500" i="1" dirty="0">
                <a:solidFill>
                  <a:srgbClr val="FF0000"/>
                </a:solidFill>
                <a:cs typeface="Calibri" panose="020F0502020204030204" pitchFamily="34" charset="0"/>
              </a:rPr>
              <a:t>Υπηρεσίες τηλεφωνικής εξυπηρέτησης του κοινού (</a:t>
            </a:r>
            <a:r>
              <a:rPr lang="el-GR" sz="1500" i="1" dirty="0">
                <a:solidFill>
                  <a:srgbClr val="FF0000"/>
                </a:solidFill>
                <a:ea typeface="Calibri" panose="020F0502020204030204" pitchFamily="34" charset="0"/>
                <a:cs typeface="Calibri" panose="020F0502020204030204" pitchFamily="34" charset="0"/>
              </a:rPr>
              <a:t>61.10.11.01)      </a:t>
            </a:r>
            <a:endParaRPr lang="el-GR" sz="1500" b="1" i="1" dirty="0">
              <a:solidFill>
                <a:srgbClr val="FF0000"/>
              </a:solidFill>
              <a:cs typeface="Calibri" panose="020F0502020204030204" pitchFamily="34" charset="0"/>
            </a:endParaRP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4253152"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Επιλέξιμες Δραστηριότητες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762586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50640"/>
            <a:ext cx="7416824" cy="432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200"/>
              </a:spcBef>
              <a:spcAft>
                <a:spcPts val="200"/>
              </a:spcAft>
              <a:buNone/>
            </a:pPr>
            <a:r>
              <a:rPr lang="el-GR" sz="1500" b="1" i="1" u="sng" dirty="0">
                <a:solidFill>
                  <a:prstClr val="black"/>
                </a:solidFill>
                <a:cs typeface="Calibri" panose="020F0502020204030204" pitchFamily="34" charset="0"/>
              </a:rPr>
              <a:t>Από τον Τριτογενή τομέα (συνέχεια):</a:t>
            </a:r>
            <a:endParaRPr lang="el-GR" sz="1500" dirty="0">
              <a:solidFill>
                <a:prstClr val="black"/>
              </a:solidFill>
              <a:cs typeface="Calibri" panose="020F0502020204030204" pitchFamily="34" charset="0"/>
            </a:endParaRPr>
          </a:p>
          <a:p>
            <a:pPr marL="285750" indent="-285750">
              <a:lnSpc>
                <a:spcPct val="107000"/>
              </a:lnSpc>
              <a:spcBef>
                <a:spcPts val="200"/>
              </a:spcBef>
              <a:spcAft>
                <a:spcPts val="200"/>
              </a:spcAft>
              <a:buClr>
                <a:srgbClr val="E3000F"/>
              </a:buClr>
            </a:pPr>
            <a:r>
              <a:rPr lang="el-GR" sz="1500" dirty="0">
                <a:solidFill>
                  <a:prstClr val="black"/>
                </a:solidFill>
                <a:ea typeface="Calibri" panose="020F0502020204030204" pitchFamily="34" charset="0"/>
                <a:cs typeface="Calibri" panose="020F0502020204030204" pitchFamily="34" charset="0"/>
              </a:rPr>
              <a:t>Δραστηριότητες προγραμματισμού ηλεκτρονικών υπολογιστών, παροχής συμβουλών και συναφείς δραστηριότητες (ΚΑΔ 62) </a:t>
            </a:r>
            <a:endParaRPr lang="en-US" sz="1500" dirty="0">
              <a:solidFill>
                <a:prstClr val="black"/>
              </a:solidFill>
              <a:ea typeface="Calibri" panose="020F0502020204030204" pitchFamily="34" charset="0"/>
              <a:cs typeface="Calibri" panose="020F0502020204030204" pitchFamily="34" charset="0"/>
            </a:endParaRPr>
          </a:p>
          <a:p>
            <a:pPr marL="285750" indent="-285750">
              <a:lnSpc>
                <a:spcPct val="107000"/>
              </a:lnSpc>
              <a:spcBef>
                <a:spcPts val="200"/>
              </a:spcBef>
              <a:spcAft>
                <a:spcPts val="200"/>
              </a:spcAft>
              <a:buClr>
                <a:srgbClr val="E3000F"/>
              </a:buClr>
            </a:pPr>
            <a:r>
              <a:rPr lang="el-GR" sz="1500" dirty="0">
                <a:solidFill>
                  <a:prstClr val="black"/>
                </a:solidFill>
                <a:ea typeface="Calibri" panose="020F0502020204030204" pitchFamily="34" charset="0"/>
                <a:cs typeface="Calibri" panose="020F0502020204030204" pitchFamily="34" charset="0"/>
              </a:rPr>
              <a:t>Δραστηριότητες υπηρεσιών πληροφορίας (ΚΑΔ 63) </a:t>
            </a:r>
            <a:r>
              <a:rPr lang="el-GR" sz="1500" b="1" i="1" dirty="0">
                <a:solidFill>
                  <a:srgbClr val="FF0000"/>
                </a:solidFill>
                <a:ea typeface="Calibri" panose="020F0502020204030204" pitchFamily="34" charset="0"/>
                <a:cs typeface="Calibri" panose="020F0502020204030204" pitchFamily="34" charset="0"/>
              </a:rPr>
              <a:t>Εξαιρείται η παρακάτω δραστηριότητα:</a:t>
            </a:r>
          </a:p>
          <a:p>
            <a:pPr lvl="1">
              <a:lnSpc>
                <a:spcPct val="107000"/>
              </a:lnSpc>
              <a:spcBef>
                <a:spcPts val="200"/>
              </a:spcBef>
              <a:spcAft>
                <a:spcPts val="200"/>
              </a:spcAft>
              <a:buClr>
                <a:srgbClr val="E3000F"/>
              </a:buClr>
              <a:buFont typeface="Arial" panose="020B0604020202020204" pitchFamily="34" charset="0"/>
              <a:buChar char="•"/>
            </a:pPr>
            <a:r>
              <a:rPr lang="el-GR" sz="1500" i="1" dirty="0">
                <a:solidFill>
                  <a:srgbClr val="FF0000"/>
                </a:solidFill>
                <a:ea typeface="Calibri" panose="020F0502020204030204" pitchFamily="34" charset="0"/>
                <a:cs typeface="Calibri" panose="020F0502020204030204" pitchFamily="34" charset="0"/>
              </a:rPr>
              <a:t>Άλλες δραστηριότητες υπηρεσιών πληροφορίας </a:t>
            </a:r>
            <a:r>
              <a:rPr lang="el-GR" sz="1500" i="1" dirty="0" err="1">
                <a:solidFill>
                  <a:srgbClr val="FF0000"/>
                </a:solidFill>
                <a:ea typeface="Calibri" panose="020F0502020204030204" pitchFamily="34" charset="0"/>
                <a:cs typeface="Calibri" panose="020F0502020204030204" pitchFamily="34" charset="0"/>
              </a:rPr>
              <a:t>π.δ.κ.α</a:t>
            </a:r>
            <a:r>
              <a:rPr lang="el-GR" sz="1500" i="1" dirty="0">
                <a:solidFill>
                  <a:srgbClr val="FF0000"/>
                </a:solidFill>
                <a:ea typeface="Calibri" panose="020F0502020204030204" pitchFamily="34" charset="0"/>
                <a:cs typeface="Calibri" panose="020F0502020204030204" pitchFamily="34" charset="0"/>
              </a:rPr>
              <a:t>. (63.99)     </a:t>
            </a:r>
            <a:endParaRPr lang="el-GR" sz="1500" i="1" dirty="0">
              <a:solidFill>
                <a:srgbClr val="FF0000"/>
              </a:solidFill>
              <a:cs typeface="Calibri" panose="020F0502020204030204" pitchFamily="34" charset="0"/>
            </a:endParaRPr>
          </a:p>
          <a:p>
            <a:pPr marL="285750" indent="-285750">
              <a:lnSpc>
                <a:spcPct val="107000"/>
              </a:lnSpc>
              <a:spcBef>
                <a:spcPts val="200"/>
              </a:spcBef>
              <a:spcAft>
                <a:spcPts val="200"/>
              </a:spcAft>
              <a:buClr>
                <a:srgbClr val="E3000F"/>
              </a:buClr>
            </a:pPr>
            <a:r>
              <a:rPr lang="el-GR" sz="1500" dirty="0">
                <a:solidFill>
                  <a:prstClr val="black"/>
                </a:solidFill>
                <a:ea typeface="Calibri" panose="020F0502020204030204" pitchFamily="34" charset="0"/>
                <a:cs typeface="Calibri" panose="020F0502020204030204" pitchFamily="34" charset="0"/>
              </a:rPr>
              <a:t>Νομικές και λογιστικές δραστηριότητες (ΚΑΔ 69)</a:t>
            </a:r>
          </a:p>
          <a:p>
            <a:pPr marL="285750" indent="-285750" algn="just">
              <a:spcBef>
                <a:spcPts val="200"/>
              </a:spcBef>
              <a:spcAft>
                <a:spcPts val="200"/>
              </a:spcAft>
              <a:buClr>
                <a:srgbClr val="E3000F"/>
              </a:buClr>
            </a:pPr>
            <a:r>
              <a:rPr lang="el-GR" sz="1500" dirty="0">
                <a:solidFill>
                  <a:prstClr val="black"/>
                </a:solidFill>
                <a:cs typeface="Calibri" panose="020F0502020204030204" pitchFamily="34" charset="0"/>
              </a:rPr>
              <a:t>Δραστηριότητες κεντρικών γραφείων· δραστηριότητες παροχής συμβουλών διαχείρισης (ΚΑΔ 70) </a:t>
            </a:r>
            <a:r>
              <a:rPr lang="el-GR" sz="1500" b="1" i="1" dirty="0">
                <a:solidFill>
                  <a:srgbClr val="FF0000"/>
                </a:solidFill>
                <a:cs typeface="Calibri" panose="020F0502020204030204" pitchFamily="34" charset="0"/>
              </a:rPr>
              <a:t>Εξαιρείται η παρακάτω δραστηριότητα:</a:t>
            </a:r>
          </a:p>
          <a:p>
            <a:pPr lvl="1" algn="just">
              <a:spcBef>
                <a:spcPts val="200"/>
              </a:spcBef>
              <a:spcAft>
                <a:spcPts val="200"/>
              </a:spcAft>
              <a:buClr>
                <a:srgbClr val="E3000F"/>
              </a:buClr>
              <a:buFont typeface="Arial" panose="020B0604020202020204" pitchFamily="34" charset="0"/>
              <a:buChar char="•"/>
            </a:pPr>
            <a:r>
              <a:rPr lang="el-GR" sz="1500" i="1" dirty="0">
                <a:solidFill>
                  <a:srgbClr val="FF0000"/>
                </a:solidFill>
                <a:cs typeface="Calibri" panose="020F0502020204030204" pitchFamily="34" charset="0"/>
              </a:rPr>
              <a:t>Δραστηριότητες κεντρικών γραφείων (70.1) </a:t>
            </a:r>
            <a:endParaRPr lang="el-GR" sz="1500" i="1" dirty="0">
              <a:solidFill>
                <a:srgbClr val="FF0000"/>
              </a:solidFill>
              <a:ea typeface="Calibri" panose="020F0502020204030204" pitchFamily="34" charset="0"/>
              <a:cs typeface="Calibri" panose="020F0502020204030204" pitchFamily="34" charset="0"/>
            </a:endParaRPr>
          </a:p>
          <a:p>
            <a:pPr marL="285750" indent="-285750" algn="just">
              <a:spcBef>
                <a:spcPts val="200"/>
              </a:spcBef>
              <a:spcAft>
                <a:spcPts val="200"/>
              </a:spcAft>
              <a:buClr>
                <a:srgbClr val="E3000F"/>
              </a:buClr>
            </a:pPr>
            <a:r>
              <a:rPr lang="el-GR" sz="1500" dirty="0">
                <a:solidFill>
                  <a:prstClr val="black"/>
                </a:solidFill>
                <a:cs typeface="Calibri" panose="020F0502020204030204" pitchFamily="34" charset="0"/>
              </a:rPr>
              <a:t>Αρχιτεκτονικές δραστηριότητες και δραστηριότητες μηχανικών· τεχνικές δοκιμές και αναλύσεις (ΚΑΔ 71) </a:t>
            </a:r>
          </a:p>
          <a:p>
            <a:pPr marL="285750" indent="-285750" algn="just">
              <a:spcBef>
                <a:spcPts val="200"/>
              </a:spcBef>
              <a:spcAft>
                <a:spcPts val="200"/>
              </a:spcAft>
              <a:buClr>
                <a:srgbClr val="E3000F"/>
              </a:buClr>
            </a:pPr>
            <a:r>
              <a:rPr lang="el-GR" sz="1500" dirty="0">
                <a:solidFill>
                  <a:prstClr val="black"/>
                </a:solidFill>
                <a:cs typeface="Calibri" panose="020F0502020204030204" pitchFamily="34" charset="0"/>
              </a:rPr>
              <a:t>Επιστημονική έρευνα και ανάπτυξη (ΚΑΔ 72) </a:t>
            </a:r>
            <a:r>
              <a:rPr lang="el-GR" sz="1500" b="1" i="1" dirty="0">
                <a:solidFill>
                  <a:srgbClr val="FF0000"/>
                </a:solidFill>
                <a:cs typeface="Calibri" panose="020F0502020204030204" pitchFamily="34" charset="0"/>
              </a:rPr>
              <a:t>Εξαιρείται η παρακάτω δραστηριότητα:</a:t>
            </a:r>
          </a:p>
          <a:p>
            <a:pPr lvl="1" algn="just">
              <a:spcBef>
                <a:spcPts val="200"/>
              </a:spcBef>
              <a:spcAft>
                <a:spcPts val="200"/>
              </a:spcAft>
              <a:buClr>
                <a:srgbClr val="E3000F"/>
              </a:buClr>
              <a:buFont typeface="Arial" panose="020B0604020202020204" pitchFamily="34" charset="0"/>
              <a:buChar char="•"/>
            </a:pPr>
            <a:r>
              <a:rPr lang="el-GR" sz="1500" i="1" dirty="0">
                <a:solidFill>
                  <a:srgbClr val="FF0000"/>
                </a:solidFill>
                <a:cs typeface="Calibri" panose="020F0502020204030204" pitchFamily="34" charset="0"/>
              </a:rPr>
              <a:t>Έρευνα και πειραματική ανάπτυξη στις κοινωνικές και ανθρωπιστικές επιστήμες (72.2)</a:t>
            </a:r>
          </a:p>
          <a:p>
            <a:pPr marL="285750" indent="-285750" algn="just">
              <a:spcBef>
                <a:spcPts val="200"/>
              </a:spcBef>
              <a:spcAft>
                <a:spcPts val="200"/>
              </a:spcAft>
              <a:buClr>
                <a:srgbClr val="E3000F"/>
              </a:buClr>
            </a:pPr>
            <a:r>
              <a:rPr lang="el-GR" sz="1500" dirty="0">
                <a:solidFill>
                  <a:prstClr val="black"/>
                </a:solidFill>
                <a:cs typeface="Calibri" panose="020F0502020204030204" pitchFamily="34" charset="0"/>
              </a:rPr>
              <a:t>Διαφήμιση και έρευνα αγοράς (ΚΑΔ 73) Κάποιες δραστηριότητες</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4253152"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Επιλέξιμες Δραστηριότητες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1942676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50640"/>
            <a:ext cx="7416824" cy="389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200"/>
              </a:spcBef>
              <a:spcAft>
                <a:spcPts val="200"/>
              </a:spcAft>
              <a:buNone/>
            </a:pPr>
            <a:r>
              <a:rPr lang="el-GR" sz="1500" b="1" i="1" u="sng" dirty="0">
                <a:solidFill>
                  <a:prstClr val="black"/>
                </a:solidFill>
                <a:cs typeface="Calibri" panose="020F0502020204030204" pitchFamily="34" charset="0"/>
              </a:rPr>
              <a:t>Από τον Τριτογενή τομέα (συνέχεια):</a:t>
            </a:r>
          </a:p>
          <a:p>
            <a:pPr marL="285750" indent="-285750" algn="just">
              <a:spcBef>
                <a:spcPts val="200"/>
              </a:spcBef>
              <a:spcAft>
                <a:spcPts val="200"/>
              </a:spcAft>
              <a:buClr>
                <a:srgbClr val="FF0000"/>
              </a:buClr>
            </a:pPr>
            <a:r>
              <a:rPr lang="el-GR" sz="1500" dirty="0">
                <a:solidFill>
                  <a:prstClr val="black"/>
                </a:solidFill>
                <a:cs typeface="Calibri" panose="020F0502020204030204" pitchFamily="34" charset="0"/>
              </a:rPr>
              <a:t>Άλλες επαγγελματικές, επιστημονικές και τεχνικές δραστηριότητες (ΚΑΔ 74) </a:t>
            </a:r>
            <a:r>
              <a:rPr lang="el-GR" sz="1500" b="1" i="1" dirty="0">
                <a:solidFill>
                  <a:prstClr val="black"/>
                </a:solidFill>
                <a:cs typeface="Calibri" panose="020F0502020204030204" pitchFamily="34" charset="0"/>
              </a:rPr>
              <a:t>Κάποιες δραστηριότητες</a:t>
            </a:r>
            <a:endParaRPr lang="el-GR" sz="1500" dirty="0">
              <a:solidFill>
                <a:prstClr val="black"/>
              </a:solidFill>
              <a:cs typeface="Calibri" panose="020F0502020204030204" pitchFamily="34" charset="0"/>
            </a:endParaRPr>
          </a:p>
          <a:p>
            <a:pPr marL="285750" indent="-285750" algn="just">
              <a:spcBef>
                <a:spcPts val="200"/>
              </a:spcBef>
              <a:spcAft>
                <a:spcPts val="200"/>
              </a:spcAft>
              <a:buClr>
                <a:srgbClr val="FF0000"/>
              </a:buClr>
            </a:pPr>
            <a:r>
              <a:rPr lang="el-GR" sz="1500" dirty="0">
                <a:solidFill>
                  <a:prstClr val="black"/>
                </a:solidFill>
                <a:cs typeface="Calibri" panose="020F0502020204030204" pitchFamily="34" charset="0"/>
              </a:rPr>
              <a:t>Κτηνιατρικές δραστηριότητες (ΚΑΔ 75)</a:t>
            </a:r>
          </a:p>
          <a:p>
            <a:pPr marL="285750" indent="-285750" algn="just">
              <a:spcBef>
                <a:spcPts val="200"/>
              </a:spcBef>
              <a:spcAft>
                <a:spcPts val="200"/>
              </a:spcAft>
              <a:buClr>
                <a:srgbClr val="FF0000"/>
              </a:buClr>
            </a:pPr>
            <a:r>
              <a:rPr lang="el-GR" sz="1500" dirty="0">
                <a:solidFill>
                  <a:prstClr val="black"/>
                </a:solidFill>
                <a:cs typeface="Calibri" panose="020F0502020204030204" pitchFamily="34" charset="0"/>
              </a:rPr>
              <a:t>Δραστηριότητες ενοικίασης και εκμίσθωσης (ΚΑΔ 77) </a:t>
            </a:r>
            <a:r>
              <a:rPr lang="el-GR" sz="1500" b="1" i="1" dirty="0">
                <a:solidFill>
                  <a:prstClr val="black"/>
                </a:solidFill>
                <a:cs typeface="Calibri" panose="020F0502020204030204" pitchFamily="34" charset="0"/>
              </a:rPr>
              <a:t>Κάποιες δραστηριότητες </a:t>
            </a:r>
          </a:p>
          <a:p>
            <a:pPr marL="285750" indent="-285750" algn="just">
              <a:spcBef>
                <a:spcPts val="200"/>
              </a:spcBef>
              <a:spcAft>
                <a:spcPts val="200"/>
              </a:spcAft>
              <a:buClr>
                <a:srgbClr val="FF0000"/>
              </a:buClr>
            </a:pPr>
            <a:r>
              <a:rPr lang="el-GR" sz="1500" dirty="0">
                <a:solidFill>
                  <a:prstClr val="black"/>
                </a:solidFill>
                <a:cs typeface="Calibri" panose="020F0502020204030204" pitchFamily="34" charset="0"/>
              </a:rPr>
              <a:t>Δραστηριότητες απασχόλησης (ΚΑΔ 78)</a:t>
            </a:r>
          </a:p>
          <a:p>
            <a:pPr marL="285750" indent="-285750" algn="just">
              <a:spcBef>
                <a:spcPts val="200"/>
              </a:spcBef>
              <a:spcAft>
                <a:spcPts val="200"/>
              </a:spcAft>
              <a:buClr>
                <a:srgbClr val="FF0000"/>
              </a:buClr>
            </a:pPr>
            <a:r>
              <a:rPr lang="el-GR" sz="1500" dirty="0">
                <a:solidFill>
                  <a:prstClr val="black"/>
                </a:solidFill>
                <a:cs typeface="Calibri" panose="020F0502020204030204" pitchFamily="34" charset="0"/>
              </a:rPr>
              <a:t>Δραστηριότητες παροχής προστασίας και έρευνας (ΚΑΔ 80) </a:t>
            </a:r>
          </a:p>
          <a:p>
            <a:pPr marL="285750" indent="-285750" algn="just">
              <a:spcBef>
                <a:spcPts val="200"/>
              </a:spcBef>
              <a:spcAft>
                <a:spcPts val="200"/>
              </a:spcAft>
              <a:buClr>
                <a:srgbClr val="FF0000"/>
              </a:buClr>
            </a:pPr>
            <a:r>
              <a:rPr lang="el-GR" sz="1500" dirty="0">
                <a:solidFill>
                  <a:prstClr val="black"/>
                </a:solidFill>
                <a:cs typeface="Calibri" panose="020F0502020204030204" pitchFamily="34" charset="0"/>
              </a:rPr>
              <a:t>Δραστηριότητες παροχής υπηρεσιών σε κτίρια και εξωτερικούς χώρους (ΚΑΔ 81)</a:t>
            </a:r>
          </a:p>
          <a:p>
            <a:pPr marL="285750" indent="-285750" algn="just">
              <a:spcBef>
                <a:spcPts val="200"/>
              </a:spcBef>
              <a:spcAft>
                <a:spcPts val="200"/>
              </a:spcAft>
              <a:buClr>
                <a:srgbClr val="FF0000"/>
              </a:buClr>
            </a:pPr>
            <a:r>
              <a:rPr lang="el-GR" sz="1500" dirty="0">
                <a:solidFill>
                  <a:prstClr val="black"/>
                </a:solidFill>
                <a:cs typeface="Calibri" panose="020F0502020204030204" pitchFamily="34" charset="0"/>
              </a:rPr>
              <a:t>Διοικητικές δραστηριότητες γραφείου, γραμματειακή υποστήριξη και άλλες δραστηριότητες παροχής υποστήριξης προς τις επιχειρήσεις (ΚΑΔ 82) </a:t>
            </a:r>
            <a:r>
              <a:rPr lang="el-GR" sz="1500" b="1" i="1" dirty="0">
                <a:solidFill>
                  <a:srgbClr val="FF0000"/>
                </a:solidFill>
                <a:cs typeface="Calibri" panose="020F0502020204030204" pitchFamily="34" charset="0"/>
              </a:rPr>
              <a:t>Εξαιρούνται οι παρακάτω δραστηριότητες:</a:t>
            </a:r>
          </a:p>
          <a:p>
            <a:pPr lvl="1" algn="just">
              <a:spcBef>
                <a:spcPts val="200"/>
              </a:spcBef>
              <a:spcAft>
                <a:spcPts val="200"/>
              </a:spcAft>
              <a:buFont typeface="Arial" panose="020B0604020202020204" pitchFamily="34" charset="0"/>
              <a:buChar char="•"/>
            </a:pPr>
            <a:r>
              <a:rPr lang="el-GR" sz="1500" i="1" dirty="0">
                <a:solidFill>
                  <a:srgbClr val="FF0000"/>
                </a:solidFill>
                <a:cs typeface="Calibri" panose="020F0502020204030204" pitchFamily="34" charset="0"/>
              </a:rPr>
              <a:t>Δραστηριότητες γραφείων είσπραξης και γραφείων οικονομικών και εμπορικών πληροφοριών (82.91)</a:t>
            </a:r>
          </a:p>
          <a:p>
            <a:pPr lvl="1" algn="just">
              <a:spcBef>
                <a:spcPts val="200"/>
              </a:spcBef>
              <a:spcAft>
                <a:spcPts val="200"/>
              </a:spcAft>
              <a:buFont typeface="Arial" panose="020B0604020202020204" pitchFamily="34" charset="0"/>
              <a:buChar char="•"/>
            </a:pPr>
            <a:r>
              <a:rPr lang="el-GR" sz="1500" i="1" dirty="0">
                <a:solidFill>
                  <a:srgbClr val="FF0000"/>
                </a:solidFill>
                <a:cs typeface="Calibri" panose="020F0502020204030204" pitchFamily="34" charset="0"/>
              </a:rPr>
              <a:t>Άλλες δραστηριότητες παροχής υπηρεσιών προς τις επιχειρήσεις </a:t>
            </a:r>
            <a:r>
              <a:rPr lang="el-GR" sz="1500" i="1" dirty="0" err="1">
                <a:solidFill>
                  <a:srgbClr val="FF0000"/>
                </a:solidFill>
                <a:cs typeface="Calibri" panose="020F0502020204030204" pitchFamily="34" charset="0"/>
              </a:rPr>
              <a:t>π.δ.κ.α</a:t>
            </a:r>
            <a:r>
              <a:rPr lang="el-GR" sz="1500" i="1" dirty="0">
                <a:solidFill>
                  <a:srgbClr val="FF0000"/>
                </a:solidFill>
                <a:cs typeface="Calibri" panose="020F0502020204030204" pitchFamily="34" charset="0"/>
              </a:rPr>
              <a:t>. (82.99)</a:t>
            </a:r>
            <a:endParaRPr lang="el-GR" sz="1500" b="1" i="1" u="sng" dirty="0">
              <a:solidFill>
                <a:srgbClr val="FF0000"/>
              </a:solidFill>
              <a:cs typeface="Calibri" panose="020F0502020204030204" pitchFamily="34" charset="0"/>
            </a:endParaRP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4253152"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Επιλέξιμες Δραστηριότητες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1842381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50640"/>
            <a:ext cx="7416824" cy="418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buNone/>
            </a:pPr>
            <a:r>
              <a:rPr lang="el-GR" sz="1500" b="1" i="1" u="sng" dirty="0">
                <a:solidFill>
                  <a:prstClr val="black"/>
                </a:solidFill>
                <a:cs typeface="Calibri" panose="020F0502020204030204" pitchFamily="34" charset="0"/>
              </a:rPr>
              <a:t>Από τον Τριτογενή τομέα (συνέχεια):</a:t>
            </a:r>
          </a:p>
          <a:p>
            <a:pPr marL="285750" indent="-285750" algn="just">
              <a:spcBef>
                <a:spcPts val="200"/>
              </a:spcBef>
              <a:spcAft>
                <a:spcPts val="200"/>
              </a:spcAft>
              <a:buClr>
                <a:srgbClr val="FF0000"/>
              </a:buClr>
            </a:pPr>
            <a:r>
              <a:rPr lang="el-GR" sz="1500" dirty="0">
                <a:cs typeface="Calibri" panose="020F0502020204030204" pitchFamily="34" charset="0"/>
              </a:rPr>
              <a:t>Δημόσια διοίκηση και άμυνα· υποχρεωτική κοινωνική ασφάλιση (ΚΑΔ 84) –Μόνο η δραστηριότητα -Διοικητικές ψυχαγωγικές, πολιτιστικές και θρησκευτικές υπηρεσίες (84.12.14)	</a:t>
            </a:r>
          </a:p>
          <a:p>
            <a:pPr marL="285750" indent="-285750" algn="just">
              <a:spcBef>
                <a:spcPts val="200"/>
              </a:spcBef>
              <a:spcAft>
                <a:spcPts val="200"/>
              </a:spcAft>
              <a:buClr>
                <a:srgbClr val="FF0000"/>
              </a:buClr>
            </a:pPr>
            <a:r>
              <a:rPr lang="el-GR" sz="1500" dirty="0">
                <a:cs typeface="Calibri" panose="020F0502020204030204" pitchFamily="34" charset="0"/>
              </a:rPr>
              <a:t>Δραστηριότητες ανθρώπινης υγείας (ΚΑΔ 86)	</a:t>
            </a:r>
          </a:p>
          <a:p>
            <a:pPr marL="285750" indent="-285750" algn="just">
              <a:spcBef>
                <a:spcPts val="200"/>
              </a:spcBef>
              <a:spcAft>
                <a:spcPts val="200"/>
              </a:spcAft>
              <a:buClr>
                <a:srgbClr val="FF0000"/>
              </a:buClr>
            </a:pPr>
            <a:r>
              <a:rPr lang="el-GR" sz="1500" dirty="0">
                <a:solidFill>
                  <a:prstClr val="black"/>
                </a:solidFill>
                <a:cs typeface="Calibri" panose="020F0502020204030204" pitchFamily="34" charset="0"/>
              </a:rPr>
              <a:t>Δραστηριότητες βοήθειας με παροχή καταλύματος (ΚΑΔ 87)</a:t>
            </a:r>
          </a:p>
          <a:p>
            <a:pPr marL="285750" indent="-285750" algn="just">
              <a:spcBef>
                <a:spcPts val="200"/>
              </a:spcBef>
              <a:spcAft>
                <a:spcPts val="200"/>
              </a:spcAft>
              <a:buClr>
                <a:srgbClr val="FF0000"/>
              </a:buClr>
            </a:pPr>
            <a:r>
              <a:rPr lang="el-GR" sz="1500" dirty="0">
                <a:solidFill>
                  <a:prstClr val="black"/>
                </a:solidFill>
                <a:cs typeface="Calibri" panose="020F0502020204030204" pitchFamily="34" charset="0"/>
              </a:rPr>
              <a:t>Δραστηριότητες κοινωνικής μέριμνας χωρίς παροχή καταλύματος (ΚΑΔ 88) </a:t>
            </a:r>
            <a:r>
              <a:rPr lang="el-GR" sz="1500" b="1" i="1" dirty="0">
                <a:solidFill>
                  <a:srgbClr val="FF0000"/>
                </a:solidFill>
                <a:cs typeface="Calibri" panose="020F0502020204030204" pitchFamily="34" charset="0"/>
              </a:rPr>
              <a:t>Εξαιρούνται οι παρακάτω δραστηριότητες:</a:t>
            </a:r>
          </a:p>
          <a:p>
            <a:pPr lvl="1" algn="just">
              <a:spcBef>
                <a:spcPts val="200"/>
              </a:spcBef>
              <a:spcAft>
                <a:spcPts val="200"/>
              </a:spcAft>
              <a:buClr>
                <a:srgbClr val="FF0000"/>
              </a:buClr>
              <a:buFont typeface="Arial" panose="020B0604020202020204" pitchFamily="34" charset="0"/>
              <a:buChar char="•"/>
            </a:pPr>
            <a:r>
              <a:rPr lang="el-GR" sz="1500" i="1" dirty="0">
                <a:solidFill>
                  <a:srgbClr val="FF0000"/>
                </a:solidFill>
                <a:cs typeface="Calibri" panose="020F0502020204030204" pitchFamily="34" charset="0"/>
              </a:rPr>
              <a:t>Υπηρεσίες ημερήσιας φροντίδας για παιδιά, εκτός όσων αφορούν παιδιά με αναπηρία (88.91.11)</a:t>
            </a:r>
          </a:p>
          <a:p>
            <a:pPr lvl="1" algn="just">
              <a:spcBef>
                <a:spcPts val="200"/>
              </a:spcBef>
              <a:spcAft>
                <a:spcPts val="200"/>
              </a:spcAft>
              <a:buClr>
                <a:srgbClr val="FF0000"/>
              </a:buClr>
              <a:buFont typeface="Arial" panose="020B0604020202020204" pitchFamily="34" charset="0"/>
              <a:buChar char="•"/>
            </a:pPr>
            <a:r>
              <a:rPr lang="el-GR" sz="1500" i="1" dirty="0">
                <a:solidFill>
                  <a:srgbClr val="FF0000"/>
                </a:solidFill>
                <a:cs typeface="Calibri" panose="020F0502020204030204" pitchFamily="34" charset="0"/>
              </a:rPr>
              <a:t>Υπηρεσίες φύλαξης μικρών παιδιών (88.91.13)</a:t>
            </a:r>
          </a:p>
          <a:p>
            <a:pPr lvl="1" algn="just">
              <a:spcBef>
                <a:spcPts val="200"/>
              </a:spcBef>
              <a:spcAft>
                <a:spcPts val="200"/>
              </a:spcAft>
              <a:buClr>
                <a:srgbClr val="FF0000"/>
              </a:buClr>
              <a:buFont typeface="Arial" panose="020B0604020202020204" pitchFamily="34" charset="0"/>
              <a:buChar char="•"/>
            </a:pPr>
            <a:r>
              <a:rPr lang="el-GR" sz="1500" i="1" dirty="0">
                <a:solidFill>
                  <a:srgbClr val="FF0000"/>
                </a:solidFill>
                <a:cs typeface="Calibri" panose="020F0502020204030204" pitchFamily="34" charset="0"/>
              </a:rPr>
              <a:t>Άλλες δραστηριότητες κοινωνικής μέριμνας χωρίς παροχή καταλύματος </a:t>
            </a:r>
            <a:r>
              <a:rPr lang="el-GR" sz="1500" i="1" dirty="0" err="1">
                <a:solidFill>
                  <a:srgbClr val="FF0000"/>
                </a:solidFill>
                <a:cs typeface="Calibri" panose="020F0502020204030204" pitchFamily="34" charset="0"/>
              </a:rPr>
              <a:t>π.δ.κ.α</a:t>
            </a:r>
            <a:r>
              <a:rPr lang="el-GR" sz="1500" i="1" dirty="0">
                <a:solidFill>
                  <a:srgbClr val="FF0000"/>
                </a:solidFill>
                <a:cs typeface="Calibri" panose="020F0502020204030204" pitchFamily="34" charset="0"/>
              </a:rPr>
              <a:t>. (88.99)</a:t>
            </a:r>
          </a:p>
          <a:p>
            <a:pPr marL="285750" indent="-285750" algn="just">
              <a:spcBef>
                <a:spcPts val="200"/>
              </a:spcBef>
              <a:spcAft>
                <a:spcPts val="200"/>
              </a:spcAft>
              <a:buClr>
                <a:srgbClr val="FF0000"/>
              </a:buClr>
            </a:pPr>
            <a:r>
              <a:rPr lang="el-GR" sz="1500" dirty="0">
                <a:solidFill>
                  <a:prstClr val="black"/>
                </a:solidFill>
                <a:cs typeface="Calibri" panose="020F0502020204030204" pitchFamily="34" charset="0"/>
              </a:rPr>
              <a:t>Δημιουργικές δραστηριότητες, τέχνες και διασκέδαση (ΚΑΔ 90) </a:t>
            </a:r>
            <a:r>
              <a:rPr lang="el-GR" sz="1500" b="1" i="1" dirty="0">
                <a:solidFill>
                  <a:prstClr val="black"/>
                </a:solidFill>
                <a:cs typeface="Calibri" panose="020F0502020204030204" pitchFamily="34" charset="0"/>
              </a:rPr>
              <a:t>Κάποιες δραστηριότητες</a:t>
            </a:r>
            <a:endParaRPr lang="en-US" sz="1500" b="1" i="1" dirty="0">
              <a:solidFill>
                <a:prstClr val="black"/>
              </a:solidFill>
              <a:cs typeface="Calibri" panose="020F0502020204030204" pitchFamily="34" charset="0"/>
            </a:endParaRPr>
          </a:p>
          <a:p>
            <a:pPr marL="285750" indent="-285750" algn="just">
              <a:spcBef>
                <a:spcPts val="200"/>
              </a:spcBef>
              <a:spcAft>
                <a:spcPts val="200"/>
              </a:spcAft>
              <a:buClr>
                <a:srgbClr val="FF0000"/>
              </a:buClr>
            </a:pPr>
            <a:r>
              <a:rPr lang="el-GR" sz="1500" dirty="0">
                <a:solidFill>
                  <a:prstClr val="black"/>
                </a:solidFill>
                <a:cs typeface="Calibri" panose="020F0502020204030204" pitchFamily="34" charset="0"/>
              </a:rPr>
              <a:t>Δραστηριότητες βιβλιοθηκών, αρχειοφυλακείων, μουσείων και λοιπές πολιτιστικές δραστηριότητες (ΚΑΔ 91)</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4253152"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Επιλέξιμες Δραστηριότητες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521930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50640"/>
            <a:ext cx="7416824" cy="227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buNone/>
            </a:pPr>
            <a:r>
              <a:rPr lang="el-GR" sz="1600" b="1" i="1" u="sng" dirty="0">
                <a:solidFill>
                  <a:prstClr val="black"/>
                </a:solidFill>
                <a:cs typeface="Calibri" panose="020F0502020204030204" pitchFamily="34" charset="0"/>
              </a:rPr>
              <a:t>Από τον Τριτογενή τομέα (συνέχεια):</a:t>
            </a:r>
          </a:p>
          <a:p>
            <a:pPr marL="285750" indent="-285750" algn="just">
              <a:spcBef>
                <a:spcPts val="200"/>
              </a:spcBef>
              <a:spcAft>
                <a:spcPts val="200"/>
              </a:spcAft>
              <a:buClr>
                <a:srgbClr val="FF0000"/>
              </a:buClr>
            </a:pPr>
            <a:r>
              <a:rPr lang="el-GR" sz="1600" dirty="0">
                <a:solidFill>
                  <a:prstClr val="black"/>
                </a:solidFill>
                <a:cs typeface="Calibri" panose="020F0502020204030204" pitchFamily="34" charset="0"/>
              </a:rPr>
              <a:t>Επισκευή ηλεκτρονικών υπολογιστών και ειδών ατομικής ή οικιακής χρήσης (ΚΑΔ 95)</a:t>
            </a:r>
          </a:p>
          <a:p>
            <a:pPr marL="285750" indent="-285750" algn="just">
              <a:spcBef>
                <a:spcPts val="200"/>
              </a:spcBef>
              <a:spcAft>
                <a:spcPts val="200"/>
              </a:spcAft>
              <a:buClr>
                <a:srgbClr val="FF0000"/>
              </a:buClr>
            </a:pPr>
            <a:r>
              <a:rPr lang="el-GR" sz="1600" dirty="0">
                <a:solidFill>
                  <a:prstClr val="black"/>
                </a:solidFill>
                <a:cs typeface="Calibri" panose="020F0502020204030204" pitchFamily="34" charset="0"/>
              </a:rPr>
              <a:t>Άλλες δραστηριότητες παροχής προσωπικών υπηρεσιών (ΚΑΔ 96)</a:t>
            </a:r>
            <a:r>
              <a:rPr lang="en-US" sz="1600" dirty="0">
                <a:solidFill>
                  <a:prstClr val="black"/>
                </a:solidFill>
                <a:cs typeface="Calibri" panose="020F0502020204030204" pitchFamily="34" charset="0"/>
              </a:rPr>
              <a:t> </a:t>
            </a:r>
            <a:r>
              <a:rPr lang="el-GR" sz="1600" b="1" i="1" dirty="0">
                <a:solidFill>
                  <a:srgbClr val="FF0000"/>
                </a:solidFill>
                <a:cs typeface="Calibri" panose="020F0502020204030204" pitchFamily="34" charset="0"/>
              </a:rPr>
              <a:t>Εξαιρούνται οι παρακάτω δραστηριότητες</a:t>
            </a:r>
          </a:p>
          <a:p>
            <a:pPr lvl="1" algn="just">
              <a:spcBef>
                <a:spcPts val="200"/>
              </a:spcBef>
              <a:spcAft>
                <a:spcPts val="200"/>
              </a:spcAft>
              <a:buFont typeface="Arial" panose="020B0604020202020204" pitchFamily="34" charset="0"/>
              <a:buChar char="•"/>
            </a:pPr>
            <a:r>
              <a:rPr lang="el-GR" sz="1600" i="1" dirty="0">
                <a:solidFill>
                  <a:srgbClr val="FF0000"/>
                </a:solidFill>
                <a:cs typeface="Calibri" panose="020F0502020204030204" pitchFamily="34" charset="0"/>
              </a:rPr>
              <a:t>Υπηρεσίες παροχής συνοδού (96.09.12)</a:t>
            </a:r>
          </a:p>
          <a:p>
            <a:pPr lvl="1" algn="just">
              <a:spcBef>
                <a:spcPts val="200"/>
              </a:spcBef>
              <a:spcAft>
                <a:spcPts val="200"/>
              </a:spcAft>
              <a:buFont typeface="Arial" panose="020B0604020202020204" pitchFamily="34" charset="0"/>
              <a:buChar char="•"/>
            </a:pPr>
            <a:r>
              <a:rPr lang="el-GR" sz="1600" i="1" dirty="0">
                <a:solidFill>
                  <a:srgbClr val="FF0000"/>
                </a:solidFill>
                <a:cs typeface="Calibri" panose="020F0502020204030204" pitchFamily="34" charset="0"/>
              </a:rPr>
              <a:t>Διάφορες άλλες υπηρεσίες </a:t>
            </a:r>
            <a:r>
              <a:rPr lang="el-GR" sz="1600" i="1" dirty="0" err="1">
                <a:solidFill>
                  <a:srgbClr val="FF0000"/>
                </a:solidFill>
                <a:cs typeface="Calibri" panose="020F0502020204030204" pitchFamily="34" charset="0"/>
              </a:rPr>
              <a:t>π.δ.κ.α</a:t>
            </a:r>
            <a:r>
              <a:rPr lang="el-GR" sz="1600" i="1" dirty="0">
                <a:solidFill>
                  <a:srgbClr val="FF0000"/>
                </a:solidFill>
                <a:cs typeface="Calibri" panose="020F0502020204030204" pitchFamily="34" charset="0"/>
              </a:rPr>
              <a:t>. (96.09.19)</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4253152"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Επιλέξιμες Δραστηριότητες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1603021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50640"/>
            <a:ext cx="7416824" cy="227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buNone/>
            </a:pPr>
            <a:endParaRPr lang="el-GR" sz="1600" i="1" dirty="0">
              <a:solidFill>
                <a:srgbClr val="FF0000"/>
              </a:solidFill>
              <a:cs typeface="Calibri" panose="020F0502020204030204" pitchFamily="34" charset="0"/>
            </a:endParaRP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239156"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Επιλέξιμες</a:t>
            </a:r>
            <a:r>
              <a:rPr lang="en-US" sz="2800" b="1" dirty="0">
                <a:solidFill>
                  <a:srgbClr val="01567D"/>
                </a:solidFill>
                <a:latin typeface="Calibri" panose="020F0502020204030204" pitchFamily="34" charset="0"/>
                <a:cs typeface="Calibri" panose="020F0502020204030204" pitchFamily="34" charset="0"/>
              </a:rPr>
              <a:t> </a:t>
            </a:r>
            <a:r>
              <a:rPr lang="el-GR" sz="2800" b="1" dirty="0">
                <a:solidFill>
                  <a:srgbClr val="01567D"/>
                </a:solidFill>
                <a:latin typeface="Calibri" panose="020F0502020204030204" pitchFamily="34" charset="0"/>
                <a:cs typeface="Calibri" panose="020F0502020204030204" pitchFamily="34" charset="0"/>
              </a:rPr>
              <a:t>Δαπάνες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graphicFrame>
        <p:nvGraphicFramePr>
          <p:cNvPr id="9" name="Table 8">
            <a:extLst>
              <a:ext uri="{FF2B5EF4-FFF2-40B4-BE49-F238E27FC236}">
                <a16:creationId xmlns:a16="http://schemas.microsoft.com/office/drawing/2014/main" id="{67783763-5322-4DB2-9E78-7BAC53ED0453}"/>
              </a:ext>
            </a:extLst>
          </p:cNvPr>
          <p:cNvGraphicFramePr>
            <a:graphicFrameLocks noGrp="1"/>
          </p:cNvGraphicFramePr>
          <p:nvPr>
            <p:extLst>
              <p:ext uri="{D42A27DB-BD31-4B8C-83A1-F6EECF244321}">
                <p14:modId xmlns:p14="http://schemas.microsoft.com/office/powerpoint/2010/main" val="2956964995"/>
              </p:ext>
            </p:extLst>
          </p:nvPr>
        </p:nvGraphicFramePr>
        <p:xfrm>
          <a:off x="429072" y="1781710"/>
          <a:ext cx="8430199" cy="3578801"/>
        </p:xfrm>
        <a:graphic>
          <a:graphicData uri="http://schemas.openxmlformats.org/drawingml/2006/table">
            <a:tbl>
              <a:tblPr>
                <a:tableStyleId>{5C22544A-7EE6-4342-B048-85BDC9FD1C3A}</a:tableStyleId>
              </a:tblPr>
              <a:tblGrid>
                <a:gridCol w="6140321">
                  <a:extLst>
                    <a:ext uri="{9D8B030D-6E8A-4147-A177-3AD203B41FA5}">
                      <a16:colId xmlns:a16="http://schemas.microsoft.com/office/drawing/2014/main" val="20000"/>
                    </a:ext>
                  </a:extLst>
                </a:gridCol>
                <a:gridCol w="2289878">
                  <a:extLst>
                    <a:ext uri="{9D8B030D-6E8A-4147-A177-3AD203B41FA5}">
                      <a16:colId xmlns:a16="http://schemas.microsoft.com/office/drawing/2014/main" val="20001"/>
                    </a:ext>
                  </a:extLst>
                </a:gridCol>
              </a:tblGrid>
              <a:tr h="442566">
                <a:tc>
                  <a:txBody>
                    <a:bodyPr/>
                    <a:lstStyle/>
                    <a:p>
                      <a:pPr algn="just" rtl="0" fontAlgn="ctr"/>
                      <a:r>
                        <a:rPr lang="el-GR" sz="1700" b="1" u="none" strike="noStrike" dirty="0">
                          <a:solidFill>
                            <a:schemeClr val="bg1"/>
                          </a:solidFill>
                          <a:effectLst/>
                          <a:latin typeface="+mn-lt"/>
                        </a:rPr>
                        <a:t>Κατηγορίες Δαπαν</a:t>
                      </a:r>
                      <a:r>
                        <a:rPr lang="el-GR" sz="1700" b="1" u="none" strike="noStrike" baseline="0" dirty="0">
                          <a:solidFill>
                            <a:schemeClr val="bg1"/>
                          </a:solidFill>
                          <a:effectLst/>
                          <a:latin typeface="+mn-lt"/>
                        </a:rPr>
                        <a:t>ών </a:t>
                      </a:r>
                      <a:endParaRPr lang="en-US" sz="1700" b="1" u="none" strike="noStrike" dirty="0">
                        <a:solidFill>
                          <a:schemeClr val="bg1"/>
                        </a:solidFill>
                        <a:effectLst/>
                        <a:latin typeface="+mn-lt"/>
                      </a:endParaRPr>
                    </a:p>
                  </a:txBody>
                  <a:tcPr marL="7493" marR="7493" marT="7493" marB="0" anchor="ctr">
                    <a:solidFill>
                      <a:schemeClr val="accent1">
                        <a:lumMod val="50000"/>
                      </a:schemeClr>
                    </a:solidFill>
                  </a:tcPr>
                </a:tc>
                <a:tc>
                  <a:txBody>
                    <a:bodyPr/>
                    <a:lstStyle/>
                    <a:p>
                      <a:pPr algn="ctr" rtl="0" fontAlgn="ctr"/>
                      <a:r>
                        <a:rPr lang="el-GR" sz="1700" b="1" u="none" strike="noStrike" dirty="0">
                          <a:solidFill>
                            <a:schemeClr val="bg1"/>
                          </a:solidFill>
                          <a:effectLst/>
                        </a:rPr>
                        <a:t>Μέγιστο επιλέξιμο </a:t>
                      </a:r>
                      <a:endParaRPr lang="el-GR" sz="1700" b="1" i="0" u="none" strike="noStrike" dirty="0">
                        <a:solidFill>
                          <a:schemeClr val="bg1"/>
                        </a:solidFill>
                        <a:effectLst/>
                        <a:latin typeface="Calibri" panose="020F0502020204030204" pitchFamily="34" charset="0"/>
                      </a:endParaRPr>
                    </a:p>
                  </a:txBody>
                  <a:tcPr marL="7493" marR="7493" marT="7493" marB="0" anchor="ctr">
                    <a:solidFill>
                      <a:schemeClr val="accent1">
                        <a:lumMod val="50000"/>
                      </a:schemeClr>
                    </a:solidFill>
                  </a:tcPr>
                </a:tc>
                <a:extLst>
                  <a:ext uri="{0D108BD9-81ED-4DB2-BD59-A6C34878D82A}">
                    <a16:rowId xmlns:a16="http://schemas.microsoft.com/office/drawing/2014/main" val="10000"/>
                  </a:ext>
                </a:extLst>
              </a:tr>
              <a:tr h="45029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500" dirty="0">
                          <a:latin typeface="+mn-lt"/>
                        </a:rPr>
                        <a:t>Μηχανήματα-Εξοπλισμός</a:t>
                      </a:r>
                      <a:endParaRPr lang="en-US" sz="1500" dirty="0">
                        <a:latin typeface="+mn-lt"/>
                      </a:endParaRPr>
                    </a:p>
                    <a:p>
                      <a:pPr algn="just"/>
                      <a:endParaRPr lang="en-US" sz="1500" dirty="0">
                        <a:latin typeface="+mn-lt"/>
                      </a:endParaRPr>
                    </a:p>
                  </a:txBody>
                  <a:tcPr marL="7493" marR="7493" marT="7493" marB="0" anchor="ctr">
                    <a:solidFill>
                      <a:srgbClr val="D0D8E8"/>
                    </a:solidFill>
                  </a:tcPr>
                </a:tc>
                <a:tc>
                  <a:txBody>
                    <a:bodyPr/>
                    <a:lstStyle/>
                    <a:p>
                      <a:pPr algn="ctr" rtl="0" fontAlgn="ctr">
                        <a:lnSpc>
                          <a:spcPct val="100000"/>
                        </a:lnSpc>
                      </a:pPr>
                      <a:r>
                        <a:rPr lang="el-GR" sz="1500" b="0" i="0" u="none" strike="noStrike" dirty="0">
                          <a:solidFill>
                            <a:srgbClr val="000000"/>
                          </a:solidFill>
                          <a:effectLst/>
                          <a:latin typeface="+mn-lt"/>
                        </a:rPr>
                        <a:t>Έως</a:t>
                      </a:r>
                      <a:r>
                        <a:rPr lang="el-GR" sz="1500" b="0" i="0" u="none" strike="noStrike" baseline="0" dirty="0">
                          <a:solidFill>
                            <a:srgbClr val="000000"/>
                          </a:solidFill>
                          <a:effectLst/>
                          <a:latin typeface="+mn-lt"/>
                        </a:rPr>
                        <a:t> και 100%</a:t>
                      </a:r>
                      <a:endParaRPr lang="en-GB" sz="1500" b="0" i="0" u="none" strike="noStrike" dirty="0">
                        <a:solidFill>
                          <a:srgbClr val="000000"/>
                        </a:solidFill>
                        <a:effectLst/>
                        <a:latin typeface="+mn-lt"/>
                      </a:endParaRPr>
                    </a:p>
                  </a:txBody>
                  <a:tcPr marL="7493" marR="7493" marT="7493" marB="0" anchor="ctr">
                    <a:solidFill>
                      <a:srgbClr val="D0D8E8"/>
                    </a:solidFill>
                  </a:tcPr>
                </a:tc>
                <a:extLst>
                  <a:ext uri="{0D108BD9-81ED-4DB2-BD59-A6C34878D82A}">
                    <a16:rowId xmlns:a16="http://schemas.microsoft.com/office/drawing/2014/main" val="10001"/>
                  </a:ext>
                </a:extLst>
              </a:tr>
              <a:tr h="442566">
                <a:tc>
                  <a:txBody>
                    <a:bodyPr/>
                    <a:lstStyle/>
                    <a:p>
                      <a:pPr algn="just"/>
                      <a:r>
                        <a:rPr lang="el-GR" sz="1500" dirty="0">
                          <a:latin typeface="+mn-lt"/>
                        </a:rPr>
                        <a:t>Πιστοποίηση</a:t>
                      </a:r>
                      <a:r>
                        <a:rPr lang="en-US" sz="1500" dirty="0">
                          <a:latin typeface="+mn-lt"/>
                        </a:rPr>
                        <a:t>  </a:t>
                      </a:r>
                      <a:r>
                        <a:rPr lang="el-GR" sz="1500" dirty="0">
                          <a:latin typeface="+mn-lt"/>
                        </a:rPr>
                        <a:t>Προϊόντων – Υπηρεσιών – Διαδικασιών</a:t>
                      </a:r>
                      <a:endParaRPr lang="en-US" sz="1500" dirty="0">
                        <a:latin typeface="+mn-lt"/>
                      </a:endParaRPr>
                    </a:p>
                  </a:txBody>
                  <a:tcPr marL="7493" marR="7493" marT="7493" marB="0" anchor="ctr"/>
                </a:tc>
                <a:tc>
                  <a:txBody>
                    <a:bodyPr/>
                    <a:lstStyle/>
                    <a:p>
                      <a:pPr algn="ctr"/>
                      <a:r>
                        <a:rPr lang="el-GR" sz="1500" dirty="0">
                          <a:latin typeface="+mn-lt"/>
                        </a:rPr>
                        <a:t>Έως και</a:t>
                      </a:r>
                      <a:r>
                        <a:rPr lang="el-GR" sz="1500" baseline="0" dirty="0">
                          <a:latin typeface="+mn-lt"/>
                        </a:rPr>
                        <a:t> 100%</a:t>
                      </a:r>
                      <a:endParaRPr lang="en-US" sz="1500" dirty="0">
                        <a:latin typeface="+mn-lt"/>
                      </a:endParaRPr>
                    </a:p>
                  </a:txBody>
                  <a:tcPr marL="7493" marR="7493" marT="7493" marB="0" anchor="ctr"/>
                </a:tc>
                <a:extLst>
                  <a:ext uri="{0D108BD9-81ED-4DB2-BD59-A6C34878D82A}">
                    <a16:rowId xmlns:a16="http://schemas.microsoft.com/office/drawing/2014/main" val="10002"/>
                  </a:ext>
                </a:extLst>
              </a:tr>
              <a:tr h="1114488">
                <a:tc>
                  <a:txBody>
                    <a:bodyPr/>
                    <a:lstStyle/>
                    <a:p>
                      <a:pPr algn="just"/>
                      <a:r>
                        <a:rPr lang="el-GR" sz="1500" dirty="0">
                          <a:latin typeface="+mn-lt"/>
                        </a:rPr>
                        <a:t>Συσκευασία – Ετικέτα – </a:t>
                      </a:r>
                      <a:r>
                        <a:rPr lang="en-US" sz="1500" dirty="0">
                          <a:latin typeface="+mn-lt"/>
                        </a:rPr>
                        <a:t>Branding  </a:t>
                      </a:r>
                    </a:p>
                  </a:txBody>
                  <a:tcPr marL="7493" marR="7493" marT="7493" marB="0" anchor="ctr">
                    <a:solidFill>
                      <a:srgbClr val="D0D8E8"/>
                    </a:solidFill>
                  </a:tcPr>
                </a:tc>
                <a:tc>
                  <a:txBody>
                    <a:bodyPr/>
                    <a:lstStyle/>
                    <a:p>
                      <a:pPr algn="ctr"/>
                      <a:r>
                        <a:rPr lang="el-GR" sz="1500" kern="1200" dirty="0">
                          <a:solidFill>
                            <a:schemeClr val="dk1"/>
                          </a:solidFill>
                          <a:latin typeface="+mn-lt"/>
                          <a:ea typeface="+mn-ea"/>
                          <a:cs typeface="+mn-cs"/>
                        </a:rPr>
                        <a:t>έως 25%</a:t>
                      </a:r>
                      <a:endParaRPr lang="en-US" sz="1500" kern="1200" dirty="0">
                        <a:solidFill>
                          <a:schemeClr val="dk1"/>
                        </a:solidFill>
                        <a:latin typeface="+mn-lt"/>
                        <a:ea typeface="+mn-ea"/>
                        <a:cs typeface="+mn-cs"/>
                      </a:endParaRPr>
                    </a:p>
                  </a:txBody>
                  <a:tcPr marL="7493" marR="7493" marT="7493" marB="0" anchor="ctr">
                    <a:solidFill>
                      <a:srgbClr val="D0D8E8"/>
                    </a:solidFill>
                  </a:tcPr>
                </a:tc>
                <a:extLst>
                  <a:ext uri="{0D108BD9-81ED-4DB2-BD59-A6C34878D82A}">
                    <a16:rowId xmlns:a16="http://schemas.microsoft.com/office/drawing/2014/main" val="10003"/>
                  </a:ext>
                </a:extLst>
              </a:tr>
              <a:tr h="1114488">
                <a:tc>
                  <a:txBody>
                    <a:bodyPr/>
                    <a:lstStyle/>
                    <a:p>
                      <a:pPr algn="just"/>
                      <a:r>
                        <a:rPr lang="el-GR" sz="1500" dirty="0">
                          <a:latin typeface="+mn-lt"/>
                        </a:rPr>
                        <a:t>Ψηφιακή Προβολή</a:t>
                      </a:r>
                    </a:p>
                  </a:txBody>
                  <a:tcPr marL="7493" marR="7493" marT="7493" marB="0" anchor="ctr">
                    <a:solidFill>
                      <a:schemeClr val="bg1"/>
                    </a:solidFill>
                  </a:tcPr>
                </a:tc>
                <a:tc>
                  <a:txBody>
                    <a:bodyPr/>
                    <a:lstStyle/>
                    <a:p>
                      <a:pPr algn="ctr"/>
                      <a:r>
                        <a:rPr lang="el-GR" sz="1500" kern="1200" dirty="0">
                          <a:solidFill>
                            <a:schemeClr val="dk1"/>
                          </a:solidFill>
                          <a:latin typeface="+mn-lt"/>
                          <a:ea typeface="+mn-ea"/>
                          <a:cs typeface="+mn-cs"/>
                        </a:rPr>
                        <a:t>έως 15.000€</a:t>
                      </a:r>
                      <a:endParaRPr lang="en-US" sz="1500" kern="1200" dirty="0">
                        <a:solidFill>
                          <a:schemeClr val="dk1"/>
                        </a:solidFill>
                        <a:latin typeface="+mn-lt"/>
                        <a:ea typeface="+mn-ea"/>
                        <a:cs typeface="+mn-cs"/>
                      </a:endParaRPr>
                    </a:p>
                  </a:txBody>
                  <a:tcPr marL="7493" marR="7493" marT="7493" marB="0" anchor="c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91160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50640"/>
            <a:ext cx="7416824" cy="227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buNone/>
            </a:pPr>
            <a:endParaRPr lang="el-GR" sz="1600" i="1" dirty="0">
              <a:solidFill>
                <a:srgbClr val="FF0000"/>
              </a:solidFill>
              <a:cs typeface="Calibri" panose="020F0502020204030204" pitchFamily="34" charset="0"/>
            </a:endParaRP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154453"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Επιλέξιμες</a:t>
            </a:r>
            <a:r>
              <a:rPr lang="en-US" sz="2800" b="1" dirty="0">
                <a:solidFill>
                  <a:srgbClr val="01567D"/>
                </a:solidFill>
                <a:latin typeface="Calibri" panose="020F0502020204030204" pitchFamily="34" charset="0"/>
                <a:cs typeface="Calibri" panose="020F0502020204030204" pitchFamily="34" charset="0"/>
              </a:rPr>
              <a:t> </a:t>
            </a:r>
            <a:r>
              <a:rPr lang="el-GR" sz="2800" b="1" dirty="0">
                <a:solidFill>
                  <a:srgbClr val="01567D"/>
                </a:solidFill>
                <a:latin typeface="Calibri" panose="020F0502020204030204" pitchFamily="34" charset="0"/>
                <a:cs typeface="Calibri" panose="020F0502020204030204" pitchFamily="34" charset="0"/>
              </a:rPr>
              <a:t>Δαπάνες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graphicFrame>
        <p:nvGraphicFramePr>
          <p:cNvPr id="12" name="Table 11">
            <a:extLst>
              <a:ext uri="{FF2B5EF4-FFF2-40B4-BE49-F238E27FC236}">
                <a16:creationId xmlns:a16="http://schemas.microsoft.com/office/drawing/2014/main" id="{DF14FBE1-4D96-4448-B0D5-BF3517F32BCB}"/>
              </a:ext>
            </a:extLst>
          </p:cNvPr>
          <p:cNvGraphicFramePr>
            <a:graphicFrameLocks noGrp="1"/>
          </p:cNvGraphicFramePr>
          <p:nvPr>
            <p:extLst>
              <p:ext uri="{D42A27DB-BD31-4B8C-83A1-F6EECF244321}">
                <p14:modId xmlns:p14="http://schemas.microsoft.com/office/powerpoint/2010/main" val="2549752517"/>
              </p:ext>
            </p:extLst>
          </p:nvPr>
        </p:nvGraphicFramePr>
        <p:xfrm>
          <a:off x="426829" y="1428704"/>
          <a:ext cx="8290341" cy="4916616"/>
        </p:xfrm>
        <a:graphic>
          <a:graphicData uri="http://schemas.openxmlformats.org/drawingml/2006/table">
            <a:tbl>
              <a:tblPr>
                <a:tableStyleId>{5C22544A-7EE6-4342-B048-85BDC9FD1C3A}</a:tableStyleId>
              </a:tblPr>
              <a:tblGrid>
                <a:gridCol w="6038452">
                  <a:extLst>
                    <a:ext uri="{9D8B030D-6E8A-4147-A177-3AD203B41FA5}">
                      <a16:colId xmlns:a16="http://schemas.microsoft.com/office/drawing/2014/main" val="20000"/>
                    </a:ext>
                  </a:extLst>
                </a:gridCol>
                <a:gridCol w="2251889">
                  <a:extLst>
                    <a:ext uri="{9D8B030D-6E8A-4147-A177-3AD203B41FA5}">
                      <a16:colId xmlns:a16="http://schemas.microsoft.com/office/drawing/2014/main" val="20001"/>
                    </a:ext>
                  </a:extLst>
                </a:gridCol>
              </a:tblGrid>
              <a:tr h="550737">
                <a:tc>
                  <a:txBody>
                    <a:bodyPr/>
                    <a:lstStyle/>
                    <a:p>
                      <a:pPr algn="just" rtl="0" fontAlgn="ctr"/>
                      <a:r>
                        <a:rPr lang="el-GR" sz="1500" b="1" u="none" strike="noStrike" dirty="0">
                          <a:solidFill>
                            <a:schemeClr val="bg1"/>
                          </a:solidFill>
                          <a:effectLst/>
                          <a:latin typeface="Calibri" panose="020F0502020204030204" pitchFamily="34" charset="0"/>
                          <a:cs typeface="Calibri" panose="020F0502020204030204" pitchFamily="34" charset="0"/>
                        </a:rPr>
                        <a:t>Κατηγορίες Δαπαν</a:t>
                      </a:r>
                      <a:r>
                        <a:rPr lang="el-GR" sz="1500" b="1" u="none" strike="noStrike" baseline="0" dirty="0">
                          <a:solidFill>
                            <a:schemeClr val="bg1"/>
                          </a:solidFill>
                          <a:effectLst/>
                          <a:latin typeface="Calibri" panose="020F0502020204030204" pitchFamily="34" charset="0"/>
                          <a:cs typeface="Calibri" panose="020F0502020204030204" pitchFamily="34" charset="0"/>
                        </a:rPr>
                        <a:t>ών </a:t>
                      </a:r>
                      <a:endParaRPr lang="en-US" sz="1500" b="1" u="none" strike="noStrike" dirty="0">
                        <a:solidFill>
                          <a:schemeClr val="bg1"/>
                        </a:solidFill>
                        <a:effectLst/>
                        <a:latin typeface="Calibri" panose="020F0502020204030204" pitchFamily="34" charset="0"/>
                        <a:cs typeface="Calibri" panose="020F0502020204030204" pitchFamily="34" charset="0"/>
                      </a:endParaRPr>
                    </a:p>
                  </a:txBody>
                  <a:tcPr marL="7493" marR="7493" marT="7493" marB="0" anchor="ctr">
                    <a:solidFill>
                      <a:schemeClr val="accent1">
                        <a:lumMod val="50000"/>
                      </a:schemeClr>
                    </a:solidFill>
                  </a:tcPr>
                </a:tc>
                <a:tc>
                  <a:txBody>
                    <a:bodyPr/>
                    <a:lstStyle/>
                    <a:p>
                      <a:pPr algn="ctr" rtl="0" fontAlgn="ctr"/>
                      <a:r>
                        <a:rPr lang="el-GR" sz="1500" b="1" u="none" strike="noStrike" dirty="0">
                          <a:solidFill>
                            <a:schemeClr val="bg1"/>
                          </a:solidFill>
                          <a:effectLst/>
                          <a:latin typeface="Calibri" panose="020F0502020204030204" pitchFamily="34" charset="0"/>
                          <a:cs typeface="Calibri" panose="020F0502020204030204" pitchFamily="34" charset="0"/>
                        </a:rPr>
                        <a:t>Μέγιστο επιλέξιμο </a:t>
                      </a:r>
                      <a:endParaRPr lang="el-GR" sz="1500" b="1" i="0" u="none" strike="noStrike" dirty="0">
                        <a:solidFill>
                          <a:schemeClr val="bg1"/>
                        </a:solidFill>
                        <a:effectLst/>
                        <a:latin typeface="Calibri" panose="020F0502020204030204" pitchFamily="34" charset="0"/>
                        <a:cs typeface="Calibri" panose="020F0502020204030204" pitchFamily="34" charset="0"/>
                      </a:endParaRPr>
                    </a:p>
                  </a:txBody>
                  <a:tcPr marL="7493" marR="7493" marT="7493" marB="0" anchor="ctr">
                    <a:solidFill>
                      <a:schemeClr val="accent1">
                        <a:lumMod val="50000"/>
                      </a:schemeClr>
                    </a:solidFill>
                  </a:tcPr>
                </a:tc>
                <a:extLst>
                  <a:ext uri="{0D108BD9-81ED-4DB2-BD59-A6C34878D82A}">
                    <a16:rowId xmlns:a16="http://schemas.microsoft.com/office/drawing/2014/main" val="10000"/>
                  </a:ext>
                </a:extLst>
              </a:tr>
              <a:tr h="1575277">
                <a:tc>
                  <a:txBody>
                    <a:bodyPr/>
                    <a:lstStyle/>
                    <a:p>
                      <a:pPr algn="just"/>
                      <a:r>
                        <a:rPr lang="el-GR" sz="1500" dirty="0">
                          <a:latin typeface="Calibri" panose="020F0502020204030204" pitchFamily="34" charset="0"/>
                          <a:cs typeface="Calibri" panose="020F0502020204030204" pitchFamily="34" charset="0"/>
                        </a:rPr>
                        <a:t>Συμβουλευτικές Υπηρεσίες – Τεχνικές Μελέτες</a:t>
                      </a:r>
                      <a:endParaRPr lang="en-US" sz="1500" dirty="0">
                        <a:latin typeface="Calibri" panose="020F0502020204030204" pitchFamily="34" charset="0"/>
                        <a:cs typeface="Calibri" panose="020F0502020204030204" pitchFamily="34" charset="0"/>
                      </a:endParaRPr>
                    </a:p>
                  </a:txBody>
                  <a:tcPr marL="7493" marR="7493" marT="7493" marB="0" anchor="ctr">
                    <a:solidFill>
                      <a:srgbClr val="D0D8E8"/>
                    </a:solidFill>
                  </a:tcPr>
                </a:tc>
                <a:tc>
                  <a:txBody>
                    <a:bodyPr/>
                    <a:lstStyle/>
                    <a:p>
                      <a:pPr algn="ctr"/>
                      <a:r>
                        <a:rPr lang="el-GR" sz="1500" dirty="0">
                          <a:latin typeface="Calibri" panose="020F0502020204030204" pitchFamily="34" charset="0"/>
                          <a:cs typeface="Calibri" panose="020F0502020204030204" pitchFamily="34" charset="0"/>
                        </a:rPr>
                        <a:t>έως 16.000€</a:t>
                      </a:r>
                    </a:p>
                    <a:p>
                      <a:pPr algn="ctr"/>
                      <a:r>
                        <a:rPr lang="el-GR" sz="1500" dirty="0">
                          <a:latin typeface="Calibri" panose="020F0502020204030204" pitchFamily="34" charset="0"/>
                          <a:cs typeface="Calibri" panose="020F0502020204030204" pitchFamily="34" charset="0"/>
                        </a:rPr>
                        <a:t>για το σύνολο των υποκατηγοριών και υπό την προϋπόθεση δαπανών της κατηγορίας 1 αποκλειστικά για την υποκατηγορία 5.1 Υπηρεσίες και Τεχνικές Μελέτες Μηχανικού.</a:t>
                      </a:r>
                      <a:endParaRPr lang="en-US" sz="1500" dirty="0">
                        <a:latin typeface="Calibri" panose="020F0502020204030204" pitchFamily="34" charset="0"/>
                        <a:cs typeface="Calibri" panose="020F0502020204030204" pitchFamily="34" charset="0"/>
                      </a:endParaRPr>
                    </a:p>
                  </a:txBody>
                  <a:tcPr marL="7493" marR="7493" marT="7493" marB="0" anchor="ctr">
                    <a:solidFill>
                      <a:srgbClr val="D0D8E8"/>
                    </a:solidFill>
                  </a:tcPr>
                </a:tc>
                <a:extLst>
                  <a:ext uri="{0D108BD9-81ED-4DB2-BD59-A6C34878D82A}">
                    <a16:rowId xmlns:a16="http://schemas.microsoft.com/office/drawing/2014/main" val="10001"/>
                  </a:ext>
                </a:extLst>
              </a:tr>
              <a:tr h="22698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500" kern="1200" dirty="0">
                          <a:solidFill>
                            <a:schemeClr val="dk1"/>
                          </a:solidFill>
                          <a:latin typeface="Calibri" panose="020F0502020204030204" pitchFamily="34" charset="0"/>
                          <a:ea typeface="+mn-ea"/>
                          <a:cs typeface="Calibri" panose="020F0502020204030204" pitchFamily="34" charset="0"/>
                        </a:rPr>
                        <a:t>Μεταφορικά Μέσα</a:t>
                      </a:r>
                      <a:endParaRPr lang="en-US" sz="1500" dirty="0">
                        <a:latin typeface="Calibri" panose="020F0502020204030204" pitchFamily="34" charset="0"/>
                        <a:cs typeface="Calibri" panose="020F0502020204030204" pitchFamily="34" charset="0"/>
                      </a:endParaRPr>
                    </a:p>
                  </a:txBody>
                  <a:tcPr marL="7493" marR="7493" marT="7493"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500" kern="1200" dirty="0">
                          <a:solidFill>
                            <a:schemeClr val="dk1"/>
                          </a:solidFill>
                          <a:latin typeface="Calibri" panose="020F0502020204030204" pitchFamily="34" charset="0"/>
                          <a:ea typeface="+mn-ea"/>
                          <a:cs typeface="Calibri" panose="020F0502020204030204" pitchFamily="34" charset="0"/>
                        </a:rPr>
                        <a:t>έως 50%</a:t>
                      </a:r>
                      <a:endParaRPr lang="en-US" sz="1500" kern="1200" dirty="0">
                        <a:solidFill>
                          <a:schemeClr val="dk1"/>
                        </a:solidFill>
                        <a:latin typeface="Calibri" panose="020F0502020204030204" pitchFamily="34" charset="0"/>
                        <a:ea typeface="+mn-ea"/>
                        <a:cs typeface="Calibri" panose="020F0502020204030204" pitchFamily="34" charset="0"/>
                      </a:endParaRPr>
                    </a:p>
                  </a:txBody>
                  <a:tcPr marL="7493" marR="7493" marT="7493" marB="0" anchor="ctr"/>
                </a:tc>
                <a:extLst>
                  <a:ext uri="{0D108BD9-81ED-4DB2-BD59-A6C34878D82A}">
                    <a16:rowId xmlns:a16="http://schemas.microsoft.com/office/drawing/2014/main" val="10002"/>
                  </a:ext>
                </a:extLst>
              </a:tr>
              <a:tr h="196749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500" kern="1200" dirty="0">
                          <a:solidFill>
                            <a:schemeClr val="dk1"/>
                          </a:solidFill>
                          <a:latin typeface="Calibri" panose="020F0502020204030204" pitchFamily="34" charset="0"/>
                          <a:ea typeface="+mn-ea"/>
                          <a:cs typeface="Calibri" panose="020F0502020204030204" pitchFamily="34" charset="0"/>
                        </a:rPr>
                        <a:t>Μισθολογικό Κόστος Εργαζομένων (νέο προσωπικό) 	</a:t>
                      </a:r>
                      <a:endParaRPr lang="en-US" sz="1500" kern="1200" dirty="0">
                        <a:solidFill>
                          <a:schemeClr val="dk1"/>
                        </a:solidFill>
                        <a:latin typeface="Calibri" panose="020F0502020204030204" pitchFamily="34" charset="0"/>
                        <a:ea typeface="+mn-ea"/>
                        <a:cs typeface="Calibri" panose="020F0502020204030204" pitchFamily="34" charset="0"/>
                      </a:endParaRPr>
                    </a:p>
                  </a:txBody>
                  <a:tcPr marL="7493" marR="7493" marT="7493" marB="0" anchor="ctr">
                    <a:solidFill>
                      <a:srgbClr val="D0D8E8"/>
                    </a:solidFill>
                  </a:tcPr>
                </a:tc>
                <a:tc>
                  <a:txBody>
                    <a:bodyPr/>
                    <a:lstStyle/>
                    <a:p>
                      <a:pPr algn="ctr"/>
                      <a:r>
                        <a:rPr lang="el-GR" sz="1500" kern="1200" dirty="0">
                          <a:solidFill>
                            <a:schemeClr val="dk1"/>
                          </a:solidFill>
                          <a:latin typeface="Calibri" panose="020F0502020204030204" pitchFamily="34" charset="0"/>
                          <a:ea typeface="+mn-ea"/>
                          <a:cs typeface="Calibri" panose="020F0502020204030204" pitchFamily="34" charset="0"/>
                        </a:rPr>
                        <a:t>20% και μέχρι 30.000 €</a:t>
                      </a:r>
                    </a:p>
                    <a:p>
                      <a:pPr algn="ctr"/>
                      <a:r>
                        <a:rPr lang="el-GR" sz="1500" dirty="0">
                          <a:latin typeface="Calibri" panose="020F0502020204030204" pitchFamily="34" charset="0"/>
                          <a:cs typeface="Calibri" panose="020F0502020204030204" pitchFamily="34" charset="0"/>
                        </a:rPr>
                        <a:t>Το   ανώτατο      ποσό   πλήρους μισθολογικού   τους   κόστους   που δικαιούται να δηλώσει ο δικαιούχος για συγχρηματοδότηση είναι 30.000€ για δύο  (2)  ΕΜΕ,  ανεξαρτήτως  του κόστους της καθεμιάς</a:t>
                      </a:r>
                      <a:endParaRPr lang="en-US" sz="1500" dirty="0">
                        <a:latin typeface="Calibri" panose="020F0502020204030204" pitchFamily="34" charset="0"/>
                        <a:cs typeface="Calibri" panose="020F0502020204030204" pitchFamily="34" charset="0"/>
                      </a:endParaRPr>
                    </a:p>
                  </a:txBody>
                  <a:tcPr marL="7493" marR="7493" marT="7493" marB="0" anchor="ctr">
                    <a:solidFill>
                      <a:srgbClr val="D0D8E8"/>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14633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50640"/>
            <a:ext cx="7416824" cy="462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200"/>
              </a:spcBef>
              <a:spcAft>
                <a:spcPts val="200"/>
              </a:spcAft>
              <a:buNone/>
            </a:pPr>
            <a:r>
              <a:rPr lang="el-GR" sz="1500" b="1" u="sng" dirty="0">
                <a:cs typeface="Calibri" panose="020F0502020204030204" pitchFamily="34" charset="0"/>
              </a:rPr>
              <a:t>Μηχανήματα-Εξοπλισμός </a:t>
            </a:r>
          </a:p>
          <a:p>
            <a:pPr marL="0" indent="0">
              <a:buClr>
                <a:srgbClr val="E3000F"/>
              </a:buClr>
              <a:buNone/>
            </a:pPr>
            <a:r>
              <a:rPr lang="el-GR" sz="1500" dirty="0">
                <a:cs typeface="Calibri" panose="020F0502020204030204" pitchFamily="34" charset="0"/>
              </a:rPr>
              <a:t>Επιλέξιμες</a:t>
            </a:r>
            <a:r>
              <a:rPr lang="en-US" sz="1500" dirty="0">
                <a:cs typeface="Calibri" panose="020F0502020204030204" pitchFamily="34" charset="0"/>
              </a:rPr>
              <a:t> </a:t>
            </a:r>
            <a:r>
              <a:rPr lang="el-GR" sz="1500" dirty="0">
                <a:cs typeface="Calibri" panose="020F0502020204030204" pitchFamily="34" charset="0"/>
              </a:rPr>
              <a:t>κατηγορίες δαπανών είναι:</a:t>
            </a:r>
          </a:p>
          <a:p>
            <a:pPr marL="0" indent="0">
              <a:buClr>
                <a:srgbClr val="E3000F"/>
              </a:buClr>
              <a:buNone/>
            </a:pPr>
            <a:r>
              <a:rPr lang="el-GR" sz="1500" dirty="0">
                <a:cs typeface="Calibri" panose="020F0502020204030204" pitchFamily="34" charset="0"/>
              </a:rPr>
              <a:t>1.1 Παραγωγικός &amp; Μηχανολογικός Εξοπλισμός</a:t>
            </a:r>
          </a:p>
          <a:p>
            <a:pPr marL="0" indent="0">
              <a:buClr>
                <a:srgbClr val="E3000F"/>
              </a:buClr>
              <a:buNone/>
            </a:pPr>
            <a:r>
              <a:rPr lang="el-GR" sz="1500" dirty="0">
                <a:cs typeface="Calibri" panose="020F0502020204030204" pitchFamily="34" charset="0"/>
              </a:rPr>
              <a:t>1.2 Εργαστηριακός Εξοπλισμός για Ποιοτικό Έλεγχο Προϊόντων </a:t>
            </a:r>
          </a:p>
          <a:p>
            <a:pPr marL="0" indent="0">
              <a:buClr>
                <a:srgbClr val="E3000F"/>
              </a:buClr>
              <a:buNone/>
            </a:pPr>
            <a:r>
              <a:rPr lang="el-GR" sz="1500" dirty="0">
                <a:cs typeface="Calibri" panose="020F0502020204030204" pitchFamily="34" charset="0"/>
              </a:rPr>
              <a:t>1.3 Εξοπλισμός για βελτίωση της ενεργειακής απόδοσης – προστασία του περιβάλλοντος</a:t>
            </a:r>
          </a:p>
          <a:p>
            <a:pPr marL="0" indent="0">
              <a:buClr>
                <a:srgbClr val="E3000F"/>
              </a:buClr>
              <a:buNone/>
            </a:pPr>
            <a:r>
              <a:rPr lang="el-GR" sz="1500" dirty="0">
                <a:cs typeface="Calibri" panose="020F0502020204030204" pitchFamily="34" charset="0"/>
              </a:rPr>
              <a:t>1.4 Λοιπός Εξοπλισμός</a:t>
            </a:r>
          </a:p>
          <a:p>
            <a:pPr marL="0" indent="0">
              <a:buClr>
                <a:srgbClr val="E3000F"/>
              </a:buClr>
              <a:buNone/>
            </a:pPr>
            <a:r>
              <a:rPr lang="el-GR" sz="1500" dirty="0">
                <a:cs typeface="Calibri" panose="020F0502020204030204" pitchFamily="34" charset="0"/>
              </a:rPr>
              <a:t>1.5 Εξοπλισμός ΤΠΕ &amp; Εξειδικευμένου Λογισμικού</a:t>
            </a:r>
            <a:endParaRPr lang="en-US" sz="1500" dirty="0">
              <a:cs typeface="Calibri" panose="020F0502020204030204" pitchFamily="34" charset="0"/>
            </a:endParaRPr>
          </a:p>
          <a:p>
            <a:pPr marL="0" indent="0" algn="just">
              <a:spcBef>
                <a:spcPts val="600"/>
              </a:spcBef>
              <a:spcAft>
                <a:spcPts val="600"/>
              </a:spcAft>
              <a:buClr>
                <a:srgbClr val="E3000F"/>
              </a:buClr>
              <a:buNone/>
            </a:pPr>
            <a:r>
              <a:rPr lang="el-GR" sz="1500" dirty="0">
                <a:cs typeface="Calibri" panose="020F0502020204030204" pitchFamily="34" charset="0"/>
              </a:rPr>
              <a:t>Επισημαίνεται:</a:t>
            </a:r>
          </a:p>
          <a:p>
            <a:pPr marL="285750" indent="-285750">
              <a:buClr>
                <a:srgbClr val="E3000F"/>
              </a:buClr>
            </a:pPr>
            <a:r>
              <a:rPr lang="el-GR" sz="1500" dirty="0">
                <a:cs typeface="Calibri" panose="020F0502020204030204" pitchFamily="34" charset="0"/>
              </a:rPr>
              <a:t>Επιλέξιμες είναι οι δαπάνες που σχετίζονται με την εγκατάσταση του εξοπλισμού της επιχείρησης, </a:t>
            </a:r>
          </a:p>
          <a:p>
            <a:pPr marL="285750" indent="-285750" algn="just">
              <a:spcBef>
                <a:spcPts val="600"/>
              </a:spcBef>
              <a:spcAft>
                <a:spcPts val="600"/>
              </a:spcAft>
              <a:buClr>
                <a:srgbClr val="E3000F"/>
              </a:buClr>
            </a:pPr>
            <a:r>
              <a:rPr lang="el-GR" sz="1500" dirty="0">
                <a:cs typeface="Calibri" panose="020F0502020204030204" pitchFamily="34" charset="0"/>
              </a:rPr>
              <a:t>Ο προμηθευόμενος εξοπλισμός θα πρέπει να είναι σύγχρονος, καινούργιος, αμεταχείριστος και στην κυριότητα της επιχείρησης.</a:t>
            </a:r>
          </a:p>
          <a:p>
            <a:pPr marL="285750" indent="-285750">
              <a:spcBef>
                <a:spcPts val="600"/>
              </a:spcBef>
              <a:spcAft>
                <a:spcPts val="600"/>
              </a:spcAft>
              <a:buClr>
                <a:srgbClr val="E3000F"/>
              </a:buClr>
            </a:pPr>
            <a:r>
              <a:rPr lang="el-GR" sz="1500" dirty="0">
                <a:cs typeface="Calibri" panose="020F0502020204030204" pitchFamily="34" charset="0"/>
              </a:rPr>
              <a:t>Το προμηθευόμενο λογισμικό θα πρέπει να είναι καινούργιο, αμεταχείριστο και στην κυριότητα της επιχείρησης.</a:t>
            </a:r>
          </a:p>
          <a:p>
            <a:pPr marL="285750" indent="-285750">
              <a:spcBef>
                <a:spcPts val="600"/>
              </a:spcBef>
              <a:spcAft>
                <a:spcPts val="600"/>
              </a:spcAft>
              <a:buClr>
                <a:srgbClr val="E3000F"/>
              </a:buClr>
            </a:pPr>
            <a:r>
              <a:rPr lang="el-GR" sz="1500" dirty="0">
                <a:cs typeface="Calibri" panose="020F0502020204030204" pitchFamily="34" charset="0"/>
              </a:rPr>
              <a:t>Δεν είναι επιλέξιμες οι δαπάνες που αφορούν σε δασμούς, φόρους, τέλη, έξοδα αμοιβών εκτελωνιστή και εκτελωνισμού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154453"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Επιλέξιμες</a:t>
            </a:r>
            <a:r>
              <a:rPr lang="en-US" sz="2800" b="1" dirty="0">
                <a:solidFill>
                  <a:srgbClr val="01567D"/>
                </a:solidFill>
                <a:latin typeface="Calibri" panose="020F0502020204030204" pitchFamily="34" charset="0"/>
                <a:cs typeface="Calibri" panose="020F0502020204030204" pitchFamily="34" charset="0"/>
              </a:rPr>
              <a:t> </a:t>
            </a:r>
            <a:r>
              <a:rPr lang="el-GR" sz="2800" b="1" dirty="0">
                <a:solidFill>
                  <a:srgbClr val="01567D"/>
                </a:solidFill>
                <a:latin typeface="Calibri" panose="020F0502020204030204" pitchFamily="34" charset="0"/>
                <a:cs typeface="Calibri" panose="020F0502020204030204" pitchFamily="34" charset="0"/>
              </a:rPr>
              <a:t>Δαπάνες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1368190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50640"/>
            <a:ext cx="7416824" cy="454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200"/>
              </a:spcBef>
              <a:spcAft>
                <a:spcPts val="200"/>
              </a:spcAft>
              <a:buNone/>
            </a:pPr>
            <a:r>
              <a:rPr lang="el-GR" sz="1500" b="1" u="sng" dirty="0">
                <a:cs typeface="Calibri" panose="020F0502020204030204" pitchFamily="34" charset="0"/>
              </a:rPr>
              <a:t>Μηχανήματα-Εξοπλισμός </a:t>
            </a:r>
          </a:p>
          <a:p>
            <a:pPr marL="285750" indent="-285750" algn="just">
              <a:buClr>
                <a:srgbClr val="E3000F"/>
              </a:buClr>
            </a:pPr>
            <a:r>
              <a:rPr lang="el-GR" sz="1400" dirty="0">
                <a:cs typeface="Calibri" panose="020F0502020204030204" pitchFamily="34" charset="0"/>
              </a:rPr>
              <a:t>Οι δαπάνες που αφορούν σε εγκατάσταση του συστήματος θέρμανσης ή και ψύξης καθώς και παροχής ζεστού νερού χρήσης αναφέρονται στον ηλεκτρομηχανολογικό εξοπλισμό του λεβητοστασίου στο σύνολό του και του δικτύου διανομής (κυκλοφορητές, καμινάδα, αντικατάσταση ή μόνωση σωληνώσεων, ηλιακά πάνελ ή άλλου τύπου ηλιακοί συλλέκτες, ικριώματα, </a:t>
            </a:r>
            <a:r>
              <a:rPr lang="el-GR" sz="1400" dirty="0" err="1">
                <a:cs typeface="Calibri" panose="020F0502020204030204" pitchFamily="34" charset="0"/>
              </a:rPr>
              <a:t>εναλλάκτες</a:t>
            </a:r>
            <a:r>
              <a:rPr lang="el-GR" sz="1400" dirty="0">
                <a:cs typeface="Calibri" panose="020F0502020204030204" pitchFamily="34" charset="0"/>
              </a:rPr>
              <a:t>, συστήματα ελέγχου και αυτοματισμών, μετρητές, υποστηρικτικά συστήματα, οριζόντιοι </a:t>
            </a:r>
            <a:r>
              <a:rPr lang="el-GR" sz="1400" dirty="0" err="1">
                <a:cs typeface="Calibri" panose="020F0502020204030204" pitchFamily="34" charset="0"/>
              </a:rPr>
              <a:t>εναλλάκτες</a:t>
            </a:r>
            <a:r>
              <a:rPr lang="el-GR" sz="1400" dirty="0">
                <a:cs typeface="Calibri" panose="020F0502020204030204" pitchFamily="34" charset="0"/>
              </a:rPr>
              <a:t> εδάφους, αντλίες θερμότητας, </a:t>
            </a:r>
            <a:r>
              <a:rPr lang="el-GR" sz="1400" dirty="0" err="1">
                <a:cs typeface="Calibri" panose="020F0502020204030204" pitchFamily="34" charset="0"/>
              </a:rPr>
              <a:t>εναλλάκτες</a:t>
            </a:r>
            <a:r>
              <a:rPr lang="el-GR" sz="1400" dirty="0">
                <a:cs typeface="Calibri" panose="020F0502020204030204" pitchFamily="34" charset="0"/>
              </a:rPr>
              <a:t> θερμότητας, τερματικές μονάδες, στοιχεία μονάδας ανεμιστήρα, κλπ.) </a:t>
            </a:r>
          </a:p>
          <a:p>
            <a:pPr>
              <a:buClr>
                <a:srgbClr val="E3000F"/>
              </a:buClr>
            </a:pPr>
            <a:endParaRPr lang="el-GR" sz="1400" dirty="0">
              <a:cs typeface="Calibri" panose="020F0502020204030204" pitchFamily="34" charset="0"/>
            </a:endParaRPr>
          </a:p>
          <a:p>
            <a:pPr marL="285750" indent="-285750">
              <a:buClr>
                <a:srgbClr val="E3000F"/>
              </a:buClr>
            </a:pPr>
            <a:r>
              <a:rPr lang="el-GR" sz="1400" dirty="0">
                <a:cs typeface="Calibri" panose="020F0502020204030204" pitchFamily="34" charset="0"/>
              </a:rPr>
              <a:t>Είναι επιλέξιμες οι δαπάνες αποκατάστασης και διαμόρφωσης εσωτερικού ή και εξωτερικού χώρου που απαιτούνται για την εγκατάσταση μηχανημάτων ή / και συστημάτων </a:t>
            </a:r>
          </a:p>
          <a:p>
            <a:pPr>
              <a:buClr>
                <a:srgbClr val="E3000F"/>
              </a:buClr>
            </a:pPr>
            <a:endParaRPr lang="el-GR" sz="1400" dirty="0">
              <a:cs typeface="Calibri" panose="020F0502020204030204" pitchFamily="34" charset="0"/>
            </a:endParaRPr>
          </a:p>
          <a:p>
            <a:pPr marL="285750" indent="-285750" algn="just">
              <a:buClr>
                <a:srgbClr val="E3000F"/>
              </a:buClr>
            </a:pPr>
            <a:r>
              <a:rPr lang="el-GR" sz="1400" dirty="0">
                <a:cs typeface="Calibri" panose="020F0502020204030204" pitchFamily="34" charset="0"/>
              </a:rPr>
              <a:t>Τα υλικά και τα συστήματα που θα χρησιμοποιηθούν για τις παρεμβάσεις της κατηγορίας 1.3. πρέπει να φέρουν πιστοποίηση των ενεργειακών χαρακτηριστικών τους. Ειδικά για τα συστήματα/ προϊόντα που τίθενται κάτω από τις απαιτήσεις της Οδηγία 2010/30/ΕΕ του Ευρωπαϊκού Κοινοβουλίου και του Συμβουλίου της Ευρωπαϊκής Ένωσης για την ενεργειακή επισήμανση (</a:t>
            </a:r>
            <a:r>
              <a:rPr lang="el-GR" sz="1400" dirty="0" err="1">
                <a:cs typeface="Calibri" panose="020F0502020204030204" pitchFamily="34" charset="0"/>
              </a:rPr>
              <a:t>energy</a:t>
            </a:r>
            <a:r>
              <a:rPr lang="el-GR" sz="1400" dirty="0">
                <a:cs typeface="Calibri" panose="020F0502020204030204" pitchFamily="34" charset="0"/>
              </a:rPr>
              <a:t> </a:t>
            </a:r>
            <a:r>
              <a:rPr lang="el-GR" sz="1400" dirty="0" err="1">
                <a:cs typeface="Calibri" panose="020F0502020204030204" pitchFamily="34" charset="0"/>
              </a:rPr>
              <a:t>labelling</a:t>
            </a:r>
            <a:r>
              <a:rPr lang="el-GR" sz="1400" dirty="0">
                <a:cs typeface="Calibri" panose="020F0502020204030204" pitchFamily="34" charset="0"/>
              </a:rPr>
              <a:t>), προσκομίζεται δελτίο προϊόντος, όπως αυτό ορίζεται. Επιπρόσθετα, τα δομικά υλικά και τα ηλεκτρομηχανολογικά συστήματα, για τα οποία υφίσταται σχετική υποχρέωση από την κείμενη νομοθεσία, θα πρέπει να φέρουν σήμανση CE. </a:t>
            </a:r>
            <a:endParaRPr lang="el-GR" sz="1400" dirty="0"/>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154453"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Επιλέξιμες</a:t>
            </a:r>
            <a:r>
              <a:rPr lang="en-US" sz="2800" b="1" dirty="0">
                <a:solidFill>
                  <a:srgbClr val="01567D"/>
                </a:solidFill>
                <a:latin typeface="Calibri" panose="020F0502020204030204" pitchFamily="34" charset="0"/>
                <a:cs typeface="Calibri" panose="020F0502020204030204" pitchFamily="34" charset="0"/>
              </a:rPr>
              <a:t> </a:t>
            </a:r>
            <a:r>
              <a:rPr lang="el-GR" sz="2800" b="1" dirty="0">
                <a:solidFill>
                  <a:srgbClr val="01567D"/>
                </a:solidFill>
                <a:latin typeface="Calibri" panose="020F0502020204030204" pitchFamily="34" charset="0"/>
                <a:cs typeface="Calibri" panose="020F0502020204030204" pitchFamily="34" charset="0"/>
              </a:rPr>
              <a:t>Δαπάνες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3073916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50640"/>
            <a:ext cx="7416824" cy="360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200"/>
              </a:spcBef>
              <a:spcAft>
                <a:spcPts val="200"/>
              </a:spcAft>
              <a:buNone/>
            </a:pPr>
            <a:r>
              <a:rPr lang="el-GR" sz="1600" b="1" u="sng" dirty="0">
                <a:cs typeface="Calibri" panose="020F0502020204030204" pitchFamily="34" charset="0"/>
              </a:rPr>
              <a:t>Μηχανήματα-Εξοπλισμός </a:t>
            </a:r>
          </a:p>
          <a:p>
            <a:endParaRPr lang="el-GR" sz="1400" dirty="0">
              <a:cs typeface="Calibri" panose="020F0502020204030204" pitchFamily="34" charset="0"/>
            </a:endParaRPr>
          </a:p>
          <a:p>
            <a:pPr marL="285750" indent="-285750">
              <a:buClr>
                <a:srgbClr val="E3000F"/>
              </a:buClr>
            </a:pPr>
            <a:r>
              <a:rPr lang="el-GR" sz="1400" dirty="0">
                <a:cs typeface="Calibri" panose="020F0502020204030204" pitchFamily="34" charset="0"/>
              </a:rPr>
              <a:t>Σε περίπτωση προμήθειας λογισμικού εφαρμογών που απευθύνεται σε πελατειακό κοινό, θα πρέπει να λαμβάνεται μέριμνα ώστε να εξυπηρετείται η πρόσβαση των ατόμων με αναπηρία σύμφωνα με το/τα ισχύοντα διεθνή πρότυπα </a:t>
            </a:r>
          </a:p>
          <a:p>
            <a:pPr algn="just">
              <a:spcBef>
                <a:spcPts val="200"/>
              </a:spcBef>
              <a:spcAft>
                <a:spcPts val="200"/>
              </a:spcAft>
              <a:buClr>
                <a:srgbClr val="E3000F"/>
              </a:buClr>
            </a:pPr>
            <a:endParaRPr lang="el-GR" sz="1600" b="1" u="sng" dirty="0">
              <a:cs typeface="Calibri" panose="020F0502020204030204" pitchFamily="34" charset="0"/>
            </a:endParaRPr>
          </a:p>
          <a:p>
            <a:pPr marL="285750" indent="-285750" algn="just">
              <a:buClr>
                <a:srgbClr val="E3000F"/>
              </a:buClr>
            </a:pPr>
            <a:r>
              <a:rPr lang="el-GR" sz="1400" dirty="0">
                <a:cs typeface="Calibri" panose="020F0502020204030204" pitchFamily="34" charset="0"/>
              </a:rPr>
              <a:t>Η δαπάνη χρηματοδοτικής μίσθωσης εξοπλισμού θεωρείται επιλέξιμη δαπάνη μόνο όταν ο εκμισθωτής μπορεί να συνάπτει συμβάσεις χρηματοδοτικής μίσθωσης σύμφωνα με τις διατάξεις του Ν. 1665/1986 (ΦΕΚ 194 Α’), όπως ισχύει, και σε κάθε περίπτωση σύμφωνα με τα οριζόμενα στο άρθρο 19 της Απόφασης του Υπουργού Οικονομίας, Υποδομών, Ναυτιλίας και Τουρισμού 81986/ΕΥΘΥ712/31.7.2015 «Εθνικοί κανόνες </a:t>
            </a:r>
            <a:r>
              <a:rPr lang="el-GR" sz="1400" dirty="0" err="1">
                <a:cs typeface="Calibri" panose="020F0502020204030204" pitchFamily="34" charset="0"/>
              </a:rPr>
              <a:t>επιλεξιμότητας</a:t>
            </a:r>
            <a:r>
              <a:rPr lang="el-GR" sz="1400" dirty="0">
                <a:cs typeface="Calibri" panose="020F0502020204030204" pitchFamily="34" charset="0"/>
              </a:rPr>
              <a:t> δαπανών για τα προγράμματα του ΕΣΠΑ 2014-2020 – Έλεγχοι νομιμότητας δημοσίων συμβάσεων συγχρηματοδοτούμενων πράξεων ΕΣΠΑ 2014-2020 από Αρχές Διαχείρισης και Ενδιάμεσους Φορείς – Διαδικασία Ενστάσεων επί των αποτελεσμάτων αξιολόγησης πράξεων» (ΦΕΚ 1822/Β/24.08.2015), όπως ισχύει.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154453"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Επιλέξιμες</a:t>
            </a:r>
            <a:r>
              <a:rPr lang="en-US" sz="2800" b="1" dirty="0">
                <a:solidFill>
                  <a:srgbClr val="01567D"/>
                </a:solidFill>
                <a:latin typeface="Calibri" panose="020F0502020204030204" pitchFamily="34" charset="0"/>
                <a:cs typeface="Calibri" panose="020F0502020204030204" pitchFamily="34" charset="0"/>
              </a:rPr>
              <a:t> </a:t>
            </a:r>
            <a:r>
              <a:rPr lang="el-GR" sz="2800" b="1" dirty="0">
                <a:solidFill>
                  <a:srgbClr val="01567D"/>
                </a:solidFill>
                <a:latin typeface="Calibri" panose="020F0502020204030204" pitchFamily="34" charset="0"/>
                <a:cs typeface="Calibri" panose="020F0502020204030204" pitchFamily="34" charset="0"/>
              </a:rPr>
              <a:t>Δαπάνες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852340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6" name="Group 105">
            <a:extLst>
              <a:ext uri="{FF2B5EF4-FFF2-40B4-BE49-F238E27FC236}">
                <a16:creationId xmlns:a16="http://schemas.microsoft.com/office/drawing/2014/main" id="{6CE6E43D-FC44-4F15-89C6-7C08E9BDC3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7" name="Straight Connector 106">
              <a:extLst>
                <a:ext uri="{FF2B5EF4-FFF2-40B4-BE49-F238E27FC236}">
                  <a16:creationId xmlns:a16="http://schemas.microsoft.com/office/drawing/2014/main" id="{321115E6-3640-4179-A252-686A27B75B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E68D2ABE-CDFA-4BEB-AF45-E43862265B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9" name="Rectangle 23">
              <a:extLst>
                <a:ext uri="{FF2B5EF4-FFF2-40B4-BE49-F238E27FC236}">
                  <a16:creationId xmlns:a16="http://schemas.microsoft.com/office/drawing/2014/main" id="{A108FB8B-558B-4F9E-970F-72D2EE57F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0" name="Rectangle 25">
              <a:extLst>
                <a:ext uri="{FF2B5EF4-FFF2-40B4-BE49-F238E27FC236}">
                  <a16:creationId xmlns:a16="http://schemas.microsoft.com/office/drawing/2014/main" id="{481E92F1-5BD2-4422-B875-90578CEAA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1" name="Isosceles Triangle 110">
              <a:extLst>
                <a:ext uri="{FF2B5EF4-FFF2-40B4-BE49-F238E27FC236}">
                  <a16:creationId xmlns:a16="http://schemas.microsoft.com/office/drawing/2014/main" id="{9D9630F3-9488-4F58-9098-F6B8552BD6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 name="Rectangle 27">
              <a:extLst>
                <a:ext uri="{FF2B5EF4-FFF2-40B4-BE49-F238E27FC236}">
                  <a16:creationId xmlns:a16="http://schemas.microsoft.com/office/drawing/2014/main" id="{A82B105D-E7A6-4F3A-AFDA-B9133F6BD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3" name="Rectangle 28">
              <a:extLst>
                <a:ext uri="{FF2B5EF4-FFF2-40B4-BE49-F238E27FC236}">
                  <a16:creationId xmlns:a16="http://schemas.microsoft.com/office/drawing/2014/main" id="{592262AB-546B-41A7-99DE-EC034F0722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4" name="Rectangle 29">
              <a:extLst>
                <a:ext uri="{FF2B5EF4-FFF2-40B4-BE49-F238E27FC236}">
                  <a16:creationId xmlns:a16="http://schemas.microsoft.com/office/drawing/2014/main" id="{D878A1F7-F404-41A0-BD7C-9739499BD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5" name="Isosceles Triangle 114">
              <a:extLst>
                <a:ext uri="{FF2B5EF4-FFF2-40B4-BE49-F238E27FC236}">
                  <a16:creationId xmlns:a16="http://schemas.microsoft.com/office/drawing/2014/main" id="{0076BF32-29FF-4C3A-B1AF-91A28EFD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6" name="Isosceles Triangle 115">
              <a:extLst>
                <a:ext uri="{FF2B5EF4-FFF2-40B4-BE49-F238E27FC236}">
                  <a16:creationId xmlns:a16="http://schemas.microsoft.com/office/drawing/2014/main" id="{0A4C29F3-B3A2-40B9-8670-ADA39B0C4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2" name="Picture 11">
            <a:extLst>
              <a:ext uri="{FF2B5EF4-FFF2-40B4-BE49-F238E27FC236}">
                <a16:creationId xmlns:a16="http://schemas.microsoft.com/office/drawing/2014/main" id="{75E2B621-1F89-4D4F-90AB-CB4E30383531}"/>
              </a:ext>
            </a:extLst>
          </p:cNvPr>
          <p:cNvPicPr>
            <a:picLocks noChangeAspect="1"/>
          </p:cNvPicPr>
          <p:nvPr/>
        </p:nvPicPr>
        <p:blipFill rotWithShape="1">
          <a:blip r:embed="rId3">
            <a:grayscl/>
            <a:extLst>
              <a:ext uri="{28A0092B-C50C-407E-A947-70E740481C1C}">
                <a14:useLocalDpi xmlns:a14="http://schemas.microsoft.com/office/drawing/2010/main" val="0"/>
              </a:ext>
            </a:extLst>
          </a:blip>
          <a:srcRect l="6064" t="-2" r="31717"/>
          <a:stretch/>
        </p:blipFill>
        <p:spPr>
          <a:xfrm>
            <a:off x="2751826" y="10"/>
            <a:ext cx="6392174" cy="6857990"/>
          </a:xfrm>
          <a:prstGeom prst="rect">
            <a:avLst/>
          </a:prstGeom>
        </p:spPr>
      </p:pic>
      <p:sp>
        <p:nvSpPr>
          <p:cNvPr id="118" name="Freeform: Shape 117">
            <a:extLst>
              <a:ext uri="{FF2B5EF4-FFF2-40B4-BE49-F238E27FC236}">
                <a16:creationId xmlns:a16="http://schemas.microsoft.com/office/drawing/2014/main" id="{85C2136B-77EC-41E9-BDB6-58A4AE142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33800"/>
            <a:ext cx="571500" cy="3124200"/>
          </a:xfrm>
          <a:custGeom>
            <a:avLst/>
            <a:gdLst>
              <a:gd name="connsiteX0" fmla="*/ 0 w 762000"/>
              <a:gd name="connsiteY0" fmla="*/ 0 h 3124200"/>
              <a:gd name="connsiteX1" fmla="*/ 762000 w 762000"/>
              <a:gd name="connsiteY1" fmla="*/ 3124200 h 3124200"/>
              <a:gd name="connsiteX2" fmla="*/ 0 w 762000"/>
              <a:gd name="connsiteY2" fmla="*/ 3124200 h 3124200"/>
            </a:gdLst>
            <a:ahLst/>
            <a:cxnLst>
              <a:cxn ang="0">
                <a:pos x="connsiteX0" y="connsiteY0"/>
              </a:cxn>
              <a:cxn ang="0">
                <a:pos x="connsiteX1" y="connsiteY1"/>
              </a:cxn>
              <a:cxn ang="0">
                <a:pos x="connsiteX2" y="connsiteY2"/>
              </a:cxn>
            </a:cxnLst>
            <a:rect l="l" t="t" r="r" b="b"/>
            <a:pathLst>
              <a:path w="762000" h="3124200">
                <a:moveTo>
                  <a:pt x="0" y="0"/>
                </a:moveTo>
                <a:lnTo>
                  <a:pt x="762000" y="3124200"/>
                </a:lnTo>
                <a:lnTo>
                  <a:pt x="0" y="3124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0" name="Straight Connector 119">
            <a:extLst>
              <a:ext uri="{FF2B5EF4-FFF2-40B4-BE49-F238E27FC236}">
                <a16:creationId xmlns:a16="http://schemas.microsoft.com/office/drawing/2014/main" id="{E55891F3-A5E2-4418-8950-25FA2B7312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955501" y="4502552"/>
            <a:ext cx="2188499" cy="2355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B1FCEB1-A7E1-417C-A7EF-AA30D5A085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15125" y="-16625"/>
            <a:ext cx="2000611" cy="6874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Freeform: Shape 123">
            <a:extLst>
              <a:ext uri="{FF2B5EF4-FFF2-40B4-BE49-F238E27FC236}">
                <a16:creationId xmlns:a16="http://schemas.microsoft.com/office/drawing/2014/main" id="{7FBCF2A6-1F18-4B68-B5D2-5B763ED4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2192" y="-16625"/>
            <a:ext cx="951808" cy="6874625"/>
          </a:xfrm>
          <a:custGeom>
            <a:avLst/>
            <a:gdLst>
              <a:gd name="connsiteX0" fmla="*/ 714894 w 1269077"/>
              <a:gd name="connsiteY0" fmla="*/ 0 h 6874625"/>
              <a:gd name="connsiteX1" fmla="*/ 1269077 w 1269077"/>
              <a:gd name="connsiteY1" fmla="*/ 16625 h 6874625"/>
              <a:gd name="connsiteX2" fmla="*/ 1269077 w 1269077"/>
              <a:gd name="connsiteY2" fmla="*/ 6874625 h 6874625"/>
              <a:gd name="connsiteX3" fmla="*/ 0 w 1269077"/>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269077" h="6874625">
                <a:moveTo>
                  <a:pt x="714894" y="0"/>
                </a:moveTo>
                <a:lnTo>
                  <a:pt x="1269077" y="16625"/>
                </a:lnTo>
                <a:lnTo>
                  <a:pt x="1269077" y="6874625"/>
                </a:lnTo>
                <a:lnTo>
                  <a:pt x="0" y="6874625"/>
                </a:lnTo>
                <a:close/>
              </a:path>
            </a:pathLst>
          </a:cu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6" name="Freeform: Shape 125">
            <a:extLst>
              <a:ext uri="{FF2B5EF4-FFF2-40B4-BE49-F238E27FC236}">
                <a16:creationId xmlns:a16="http://schemas.microsoft.com/office/drawing/2014/main" id="{FF3A27FB-A693-4A75-951E-0C77CD98F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280" y="-16624"/>
            <a:ext cx="1487720" cy="6874625"/>
          </a:xfrm>
          <a:custGeom>
            <a:avLst/>
            <a:gdLst>
              <a:gd name="connsiteX0" fmla="*/ 0 w 1983626"/>
              <a:gd name="connsiteY0" fmla="*/ 0 h 6874625"/>
              <a:gd name="connsiteX1" fmla="*/ 1983626 w 1983626"/>
              <a:gd name="connsiteY1" fmla="*/ 0 h 6874625"/>
              <a:gd name="connsiteX2" fmla="*/ 1983626 w 1983626"/>
              <a:gd name="connsiteY2" fmla="*/ 6874625 h 6874625"/>
              <a:gd name="connsiteX3" fmla="*/ 1522181 w 1983626"/>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983626" h="6874625">
                <a:moveTo>
                  <a:pt x="0" y="0"/>
                </a:moveTo>
                <a:lnTo>
                  <a:pt x="1983626" y="0"/>
                </a:lnTo>
                <a:lnTo>
                  <a:pt x="1983626" y="6874625"/>
                </a:lnTo>
                <a:lnTo>
                  <a:pt x="1522181" y="6874625"/>
                </a:lnTo>
                <a:close/>
              </a:path>
            </a:pathLst>
          </a:cu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EFAFE224-6BD1-4DCB-BE3F-08B0020410C0}"/>
              </a:ext>
            </a:extLst>
          </p:cNvPr>
          <p:cNvSpPr/>
          <p:nvPr/>
        </p:nvSpPr>
        <p:spPr>
          <a:xfrm>
            <a:off x="0" y="0"/>
            <a:ext cx="3995936" cy="6858000"/>
          </a:xfrm>
          <a:prstGeom prst="rect">
            <a:avLst/>
          </a:prstGeom>
          <a:solidFill>
            <a:srgbClr val="E3010F"/>
          </a:solidFill>
          <a:ln>
            <a:solidFill>
              <a:srgbClr val="E30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3" name="Rectangle 22">
            <a:extLst>
              <a:ext uri="{FF2B5EF4-FFF2-40B4-BE49-F238E27FC236}">
                <a16:creationId xmlns:a16="http://schemas.microsoft.com/office/drawing/2014/main" id="{D2D29367-10B3-4E66-B371-B2C36BF088D8}"/>
              </a:ext>
            </a:extLst>
          </p:cNvPr>
          <p:cNvSpPr/>
          <p:nvPr/>
        </p:nvSpPr>
        <p:spPr>
          <a:xfrm>
            <a:off x="0" y="548680"/>
            <a:ext cx="4283968"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Rectangle 23">
            <a:extLst>
              <a:ext uri="{FF2B5EF4-FFF2-40B4-BE49-F238E27FC236}">
                <a16:creationId xmlns:a16="http://schemas.microsoft.com/office/drawing/2014/main" id="{04A5AE31-1553-4080-B215-DF36924AAC7C}"/>
              </a:ext>
            </a:extLst>
          </p:cNvPr>
          <p:cNvSpPr/>
          <p:nvPr/>
        </p:nvSpPr>
        <p:spPr>
          <a:xfrm>
            <a:off x="251520" y="692696"/>
            <a:ext cx="3456384" cy="5416868"/>
          </a:xfrm>
          <a:prstGeom prst="rect">
            <a:avLst/>
          </a:prstGeom>
        </p:spPr>
        <p:txBody>
          <a:bodyPr wrap="square">
            <a:spAutoFit/>
          </a:bodyPr>
          <a:lstStyle/>
          <a:p>
            <a:pPr marL="285750" indent="-285750">
              <a:spcBef>
                <a:spcPts val="300"/>
              </a:spcBef>
              <a:spcAft>
                <a:spcPts val="300"/>
              </a:spcAft>
              <a:buFont typeface="Wingdings" panose="05000000000000000000" pitchFamily="2" charset="2"/>
              <a:buChar char="§"/>
            </a:pPr>
            <a:r>
              <a:rPr lang="el-GR" b="1" dirty="0">
                <a:solidFill>
                  <a:schemeClr val="bg1"/>
                </a:solidFill>
                <a:latin typeface="Calibri" panose="020F0502020204030204" pitchFamily="34" charset="0"/>
              </a:rPr>
              <a:t>1</a:t>
            </a:r>
            <a:r>
              <a:rPr lang="en-US" b="1" dirty="0">
                <a:solidFill>
                  <a:schemeClr val="bg1"/>
                </a:solidFill>
                <a:latin typeface="Calibri" panose="020F0502020204030204" pitchFamily="34" charset="0"/>
              </a:rPr>
              <a:t>.</a:t>
            </a:r>
            <a:r>
              <a:rPr lang="el-GR" b="1" dirty="0">
                <a:solidFill>
                  <a:schemeClr val="bg1"/>
                </a:solidFill>
                <a:latin typeface="Calibri" panose="020F0502020204030204" pitchFamily="34" charset="0"/>
              </a:rPr>
              <a:t> Βασικά χαρακτηριστικά της δράσης </a:t>
            </a:r>
          </a:p>
          <a:p>
            <a:pPr marL="285750" indent="-285750">
              <a:spcBef>
                <a:spcPts val="300"/>
              </a:spcBef>
              <a:spcAft>
                <a:spcPts val="300"/>
              </a:spcAft>
              <a:buFont typeface="Wingdings" panose="05000000000000000000" pitchFamily="2" charset="2"/>
              <a:buChar char="§"/>
            </a:pPr>
            <a:endParaRPr lang="el-GR" b="1" dirty="0">
              <a:solidFill>
                <a:schemeClr val="bg1"/>
              </a:solidFill>
              <a:latin typeface="Calibri" panose="020F0502020204030204" pitchFamily="34" charset="0"/>
            </a:endParaRPr>
          </a:p>
          <a:p>
            <a:pPr marL="285750" indent="-285750">
              <a:spcBef>
                <a:spcPts val="300"/>
              </a:spcBef>
              <a:spcAft>
                <a:spcPts val="300"/>
              </a:spcAft>
              <a:buFont typeface="Wingdings" panose="05000000000000000000" pitchFamily="2" charset="2"/>
              <a:buChar char="§"/>
            </a:pPr>
            <a:r>
              <a:rPr lang="el-GR" dirty="0">
                <a:solidFill>
                  <a:schemeClr val="bg1"/>
                </a:solidFill>
                <a:latin typeface="Calibri" panose="020F0502020204030204" pitchFamily="34" charset="0"/>
              </a:rPr>
              <a:t>2</a:t>
            </a:r>
            <a:r>
              <a:rPr lang="en-US" dirty="0">
                <a:solidFill>
                  <a:schemeClr val="bg1"/>
                </a:solidFill>
                <a:latin typeface="Calibri" panose="020F0502020204030204" pitchFamily="34" charset="0"/>
              </a:rPr>
              <a:t>.</a:t>
            </a:r>
            <a:r>
              <a:rPr lang="el-GR" dirty="0">
                <a:solidFill>
                  <a:schemeClr val="bg1"/>
                </a:solidFill>
                <a:latin typeface="Calibri" panose="020F0502020204030204" pitchFamily="34" charset="0"/>
              </a:rPr>
              <a:t> Ποιοι μπορούν να λάβουν χρηματοδότηση στο πλαίσιο της δράσης</a:t>
            </a:r>
            <a:endParaRPr lang="en-US" dirty="0">
              <a:solidFill>
                <a:schemeClr val="bg1"/>
              </a:solidFill>
              <a:latin typeface="Calibri" panose="020F0502020204030204" pitchFamily="34" charset="0"/>
            </a:endParaRPr>
          </a:p>
          <a:p>
            <a:pPr marL="285750" indent="-285750">
              <a:spcBef>
                <a:spcPts val="300"/>
              </a:spcBef>
              <a:spcAft>
                <a:spcPts val="300"/>
              </a:spcAft>
              <a:buFont typeface="Wingdings" panose="05000000000000000000" pitchFamily="2" charset="2"/>
              <a:buChar char="§"/>
            </a:pPr>
            <a:endParaRPr lang="en-US" dirty="0">
              <a:solidFill>
                <a:schemeClr val="bg1"/>
              </a:solidFill>
              <a:latin typeface="Calibri" panose="020F0502020204030204" pitchFamily="34" charset="0"/>
            </a:endParaRPr>
          </a:p>
          <a:p>
            <a:pPr marL="285750" indent="-285750">
              <a:spcBef>
                <a:spcPts val="300"/>
              </a:spcBef>
              <a:spcAft>
                <a:spcPts val="300"/>
              </a:spcAft>
              <a:buFont typeface="Wingdings" panose="05000000000000000000" pitchFamily="2" charset="2"/>
              <a:buChar char="§"/>
            </a:pPr>
            <a:r>
              <a:rPr lang="el-GR" dirty="0">
                <a:solidFill>
                  <a:schemeClr val="bg1"/>
                </a:solidFill>
                <a:latin typeface="Calibri" panose="020F0502020204030204" pitchFamily="34" charset="0"/>
              </a:rPr>
              <a:t>3</a:t>
            </a:r>
            <a:r>
              <a:rPr lang="en-US" dirty="0">
                <a:solidFill>
                  <a:schemeClr val="bg1"/>
                </a:solidFill>
                <a:latin typeface="Calibri" panose="020F0502020204030204" pitchFamily="34" charset="0"/>
              </a:rPr>
              <a:t>. </a:t>
            </a:r>
            <a:r>
              <a:rPr lang="el-GR" dirty="0">
                <a:solidFill>
                  <a:schemeClr val="bg1"/>
                </a:solidFill>
                <a:latin typeface="Calibri" panose="020F0502020204030204" pitchFamily="34" charset="0"/>
              </a:rPr>
              <a:t>Ποιες δραστηριότητες και ποιες δαπάνες μπορούν να ενισχυθούν</a:t>
            </a:r>
            <a:endParaRPr lang="en-US" dirty="0">
              <a:solidFill>
                <a:schemeClr val="bg1"/>
              </a:solidFill>
              <a:latin typeface="Calibri" panose="020F0502020204030204" pitchFamily="34" charset="0"/>
            </a:endParaRPr>
          </a:p>
          <a:p>
            <a:pPr marL="285750" indent="-285750">
              <a:spcBef>
                <a:spcPts val="300"/>
              </a:spcBef>
              <a:spcAft>
                <a:spcPts val="300"/>
              </a:spcAft>
              <a:buFont typeface="Wingdings" panose="05000000000000000000" pitchFamily="2" charset="2"/>
              <a:buChar char="§"/>
            </a:pPr>
            <a:endParaRPr lang="en-US" dirty="0">
              <a:solidFill>
                <a:schemeClr val="bg1"/>
              </a:solidFill>
              <a:latin typeface="Calibri" panose="020F0502020204030204" pitchFamily="34" charset="0"/>
            </a:endParaRPr>
          </a:p>
          <a:p>
            <a:pPr marL="285750" indent="-285750">
              <a:spcBef>
                <a:spcPts val="300"/>
              </a:spcBef>
              <a:spcAft>
                <a:spcPts val="300"/>
              </a:spcAft>
              <a:buFont typeface="Wingdings" panose="05000000000000000000" pitchFamily="2" charset="2"/>
              <a:buChar char="§"/>
            </a:pPr>
            <a:r>
              <a:rPr lang="en-US" dirty="0">
                <a:solidFill>
                  <a:schemeClr val="bg1"/>
                </a:solidFill>
                <a:latin typeface="Calibri" panose="020F0502020204030204" pitchFamily="34" charset="0"/>
              </a:rPr>
              <a:t>4. </a:t>
            </a:r>
            <a:r>
              <a:rPr lang="el-GR" dirty="0">
                <a:solidFill>
                  <a:schemeClr val="bg1"/>
                </a:solidFill>
                <a:latin typeface="Calibri" panose="020F0502020204030204" pitchFamily="34" charset="0"/>
              </a:rPr>
              <a:t>Υποβολή και αξιολόγηση προτάσεων</a:t>
            </a:r>
            <a:endParaRPr lang="en-US" dirty="0">
              <a:solidFill>
                <a:schemeClr val="bg1"/>
              </a:solidFill>
              <a:latin typeface="Calibri" panose="020F0502020204030204" pitchFamily="34" charset="0"/>
            </a:endParaRPr>
          </a:p>
          <a:p>
            <a:pPr>
              <a:spcBef>
                <a:spcPts val="300"/>
              </a:spcBef>
              <a:spcAft>
                <a:spcPts val="300"/>
              </a:spcAft>
            </a:pPr>
            <a:endParaRPr lang="el-GR" dirty="0">
              <a:solidFill>
                <a:schemeClr val="bg1"/>
              </a:solidFill>
              <a:latin typeface="Calibri" panose="020F0502020204030204" pitchFamily="34" charset="0"/>
            </a:endParaRPr>
          </a:p>
          <a:p>
            <a:pPr marL="285750" indent="-285750">
              <a:spcBef>
                <a:spcPts val="300"/>
              </a:spcBef>
              <a:spcAft>
                <a:spcPts val="300"/>
              </a:spcAft>
              <a:buFont typeface="Wingdings" panose="05000000000000000000" pitchFamily="2" charset="2"/>
              <a:buChar char="§"/>
            </a:pPr>
            <a:r>
              <a:rPr lang="en-US" dirty="0">
                <a:solidFill>
                  <a:schemeClr val="bg1"/>
                </a:solidFill>
                <a:latin typeface="Calibri" panose="020F0502020204030204" pitchFamily="34" charset="0"/>
              </a:rPr>
              <a:t>5.</a:t>
            </a:r>
            <a:r>
              <a:rPr lang="el-GR" dirty="0">
                <a:solidFill>
                  <a:schemeClr val="bg1"/>
                </a:solidFill>
                <a:latin typeface="Calibri" panose="020F0502020204030204" pitchFamily="34" charset="0"/>
              </a:rPr>
              <a:t> Υλοποίηση έργων - υποχρεώσεις ενισχυόμενων φορέων</a:t>
            </a:r>
          </a:p>
        </p:txBody>
      </p:sp>
    </p:spTree>
    <p:extLst>
      <p:ext uri="{BB962C8B-B14F-4D97-AF65-F5344CB8AC3E}">
        <p14:creationId xmlns:p14="http://schemas.microsoft.com/office/powerpoint/2010/main" val="545167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50640"/>
            <a:ext cx="7416824" cy="466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200"/>
              </a:spcBef>
              <a:spcAft>
                <a:spcPts val="200"/>
              </a:spcAft>
              <a:buNone/>
            </a:pPr>
            <a:r>
              <a:rPr lang="el-GR" sz="1400" b="1" u="sng" dirty="0">
                <a:cs typeface="Calibri" panose="020F0502020204030204" pitchFamily="34" charset="0"/>
              </a:rPr>
              <a:t>Πιστοποίηση Προϊόντων - Υπηρεσιών - Διαδικασιών </a:t>
            </a:r>
          </a:p>
          <a:p>
            <a:pPr marL="0" indent="0">
              <a:buClr>
                <a:srgbClr val="E3000F"/>
              </a:buClr>
              <a:buNone/>
            </a:pPr>
            <a:r>
              <a:rPr lang="el-GR" sz="1400" dirty="0">
                <a:cs typeface="Calibri" panose="020F0502020204030204" pitchFamily="34" charset="0"/>
              </a:rPr>
              <a:t>2.3.1. Ενέργειες για την </a:t>
            </a:r>
            <a:r>
              <a:rPr lang="el-GR" sz="1400" dirty="0" err="1">
                <a:cs typeface="Calibri" panose="020F0502020204030204" pitchFamily="34" charset="0"/>
              </a:rPr>
              <a:t>κατοχύΕπιλέξιμες</a:t>
            </a:r>
            <a:r>
              <a:rPr lang="en-US" sz="1400" dirty="0">
                <a:cs typeface="Calibri" panose="020F0502020204030204" pitchFamily="34" charset="0"/>
              </a:rPr>
              <a:t> </a:t>
            </a:r>
            <a:r>
              <a:rPr lang="el-GR" sz="1400" dirty="0">
                <a:cs typeface="Calibri" panose="020F0502020204030204" pitchFamily="34" charset="0"/>
              </a:rPr>
              <a:t>κατηγορίες δαπανών είναι:</a:t>
            </a:r>
          </a:p>
          <a:p>
            <a:pPr marL="0" indent="0" algn="just">
              <a:buClr>
                <a:srgbClr val="E3000F"/>
              </a:buClr>
              <a:buNone/>
            </a:pPr>
            <a:r>
              <a:rPr lang="el-GR" sz="1400" dirty="0">
                <a:cs typeface="Calibri" panose="020F0502020204030204" pitchFamily="34" charset="0"/>
              </a:rPr>
              <a:t>2.1 Πιστοποίηση και συμμόρφωση προϊόντων σύμφωνα με εθνικά, εναρμονισμένα καθώς και προαιρετικά πρότυπα ευρωπαϊκών χωρών ή /και χωρών εκτός Ε.Ε.</a:t>
            </a:r>
          </a:p>
          <a:p>
            <a:pPr marL="0" indent="0" algn="just">
              <a:buClr>
                <a:srgbClr val="E3000F"/>
              </a:buClr>
              <a:buNone/>
            </a:pPr>
            <a:r>
              <a:rPr lang="el-GR" sz="1400" dirty="0">
                <a:cs typeface="Calibri" panose="020F0502020204030204" pitchFamily="34" charset="0"/>
              </a:rPr>
              <a:t>2.2 Πιστοποίηση υπηρεσιών &amp; διαδικασιών σύμφωνα με εθνικά, εναρμονισμένα καθώς και λοιπά ευρωπαϊκά και διεθνή πρότυπα. </a:t>
            </a:r>
          </a:p>
          <a:p>
            <a:pPr marL="0" indent="0" algn="just">
              <a:buClr>
                <a:srgbClr val="E3000F"/>
              </a:buClr>
              <a:buNone/>
            </a:pPr>
            <a:r>
              <a:rPr lang="el-GR" sz="1400" dirty="0">
                <a:cs typeface="Calibri" panose="020F0502020204030204" pitchFamily="34" charset="0"/>
              </a:rPr>
              <a:t>2.3. Πνευματική ιδιοκτησία – Ευρεσιτεχνίες – Μεταφορά τεχνογνωσίας </a:t>
            </a:r>
          </a:p>
          <a:p>
            <a:pPr lvl="1" algn="just"/>
            <a:r>
              <a:rPr lang="el-GR" sz="1400" dirty="0" err="1">
                <a:cs typeface="Calibri" panose="020F0502020204030204" pitchFamily="34" charset="0"/>
              </a:rPr>
              <a:t>ρωση</a:t>
            </a:r>
            <a:r>
              <a:rPr lang="el-GR" sz="1400" dirty="0">
                <a:cs typeface="Calibri" panose="020F0502020204030204" pitchFamily="34" charset="0"/>
              </a:rPr>
              <a:t> ευρεσιτεχνιών και την προστασία της πνευματικής ιδιοκτησίας σε ευρωπαϊκό και διεθνές επίπεδο.</a:t>
            </a:r>
          </a:p>
          <a:p>
            <a:pPr lvl="1" algn="just"/>
            <a:r>
              <a:rPr lang="el-GR" sz="1400" dirty="0">
                <a:cs typeface="Calibri" panose="020F0502020204030204" pitchFamily="34" charset="0"/>
              </a:rPr>
              <a:t>2.3.2 Ενέργειες για την κατοχύρωση Κοινοτικού Σήματος.</a:t>
            </a:r>
          </a:p>
          <a:p>
            <a:pPr lvl="1" algn="just"/>
            <a:r>
              <a:rPr lang="el-GR" sz="1400" dirty="0">
                <a:cs typeface="Calibri" panose="020F0502020204030204" pitchFamily="34" charset="0"/>
              </a:rPr>
              <a:t>2.3.3 Απόκτηση, μεταφορά και χρήση δικαιωμάτων τεχνογνωσίας ή και αδειών εκμετάλλευσης για την υλοποίηση του προτεινόμενου έργου.</a:t>
            </a:r>
          </a:p>
          <a:p>
            <a:pPr marL="0" indent="0" algn="just">
              <a:buClr>
                <a:srgbClr val="E3000F"/>
              </a:buClr>
              <a:buNone/>
            </a:pPr>
            <a:r>
              <a:rPr lang="el-GR" sz="1400" dirty="0">
                <a:cs typeface="Calibri" panose="020F0502020204030204" pitchFamily="34" charset="0"/>
              </a:rPr>
              <a:t>Επισημαίνεται</a:t>
            </a:r>
          </a:p>
          <a:p>
            <a:pPr marL="285750" indent="-285750" algn="just">
              <a:spcBef>
                <a:spcPts val="600"/>
              </a:spcBef>
              <a:spcAft>
                <a:spcPts val="600"/>
              </a:spcAft>
              <a:buClr>
                <a:srgbClr val="E3000F"/>
              </a:buClr>
            </a:pPr>
            <a:r>
              <a:rPr lang="el-GR" sz="1400" dirty="0">
                <a:cs typeface="Calibri" panose="020F0502020204030204" pitchFamily="34" charset="0"/>
              </a:rPr>
              <a:t>Οι δαπάνες στις κατηγορίες 2.1 -2.3 είναι επιλέξιμες με την προϋπόθεση ότι κατά την τελική επαλήθευση / πιστοποίηση προσκομίζεται </a:t>
            </a:r>
            <a:r>
              <a:rPr lang="el-GR" sz="1400" b="1" dirty="0">
                <a:cs typeface="Calibri" panose="020F0502020204030204" pitchFamily="34" charset="0"/>
              </a:rPr>
              <a:t>το σχετικό πιστοποιητικό </a:t>
            </a:r>
            <a:r>
              <a:rPr lang="el-GR" sz="1400" dirty="0">
                <a:cs typeface="Calibri" panose="020F0502020204030204" pitchFamily="34" charset="0"/>
              </a:rPr>
              <a:t>που εκδίδεται από διαπιστευμένο φορέα πιστοποίησης, το οποίο θα πρέπει να έχει εκδοθεί έως την ημερομηνία της ολοκλήρωσης του επενδυτικού σχεδίου ή να τεκμηριώνεται αποδεδειγμένα ότι πληρούνται οι προϋποθέσεις για την έκδοσή του, ήτοι να έχει ολοκληρωθεί θετικά η επιθεώρηση πιστοποίησης.</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154453"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Επιλέξιμες</a:t>
            </a:r>
            <a:r>
              <a:rPr lang="en-US" sz="2800" b="1" dirty="0">
                <a:solidFill>
                  <a:srgbClr val="01567D"/>
                </a:solidFill>
                <a:latin typeface="Calibri" panose="020F0502020204030204" pitchFamily="34" charset="0"/>
                <a:cs typeface="Calibri" panose="020F0502020204030204" pitchFamily="34" charset="0"/>
              </a:rPr>
              <a:t> </a:t>
            </a:r>
            <a:r>
              <a:rPr lang="el-GR" sz="2800" b="1" dirty="0">
                <a:solidFill>
                  <a:srgbClr val="01567D"/>
                </a:solidFill>
                <a:latin typeface="Calibri" panose="020F0502020204030204" pitchFamily="34" charset="0"/>
                <a:cs typeface="Calibri" panose="020F0502020204030204" pitchFamily="34" charset="0"/>
              </a:rPr>
              <a:t>Δαπάνες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1396435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50640"/>
            <a:ext cx="7416824" cy="466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200"/>
              </a:spcBef>
              <a:spcAft>
                <a:spcPts val="200"/>
              </a:spcAft>
              <a:buNone/>
            </a:pPr>
            <a:r>
              <a:rPr lang="el-GR" sz="1400" b="1" u="sng" dirty="0"/>
              <a:t>Πιστοποίηση Προϊόντων - Υπηρεσιών - Διαδικασιών </a:t>
            </a:r>
          </a:p>
          <a:p>
            <a:pPr marL="285750" indent="-285750" algn="just">
              <a:buClr>
                <a:srgbClr val="FF0000"/>
              </a:buClr>
            </a:pPr>
            <a:r>
              <a:rPr lang="el-GR" sz="1400" dirty="0"/>
              <a:t>Οι δαπάνες του σημείου 2.3 αφορούν το σύνολο των ενεργειών που θα πραγματοποιηθούν για την απόκτηση, προστασία, μεταφορά και χρήση και εκμετάλλευση της απαιτούμενης τεχνογνωσίας (π.χ. αγορά δικαιωμάτων πνευματικής ιδιοκτησίας, αδειών εκμετάλλευσης, τεχνογνωσίας, μη κατοχυρωμένων τεχνικών γνώσεων, αγορά προτύπων ή αδειών εκμετάλλευσης προτύπων κλπ.) για την υλοποίηση των προτεινόμενων έργων. Με την απόκτηση των δικαιωμάτων τεχνογνωσίας η επιχείρηση πρέπει να εγγράψει την εν λόγω δαπάνη στο μητρώο παγίων (όπου απαιτείται) κατά τα προβλεπόμενα στην εθνική φορολογική νομοθεσία.</a:t>
            </a:r>
          </a:p>
          <a:p>
            <a:pPr marL="285750" indent="-285750" algn="just">
              <a:buClr>
                <a:srgbClr val="FF0000"/>
              </a:buClr>
            </a:pPr>
            <a:r>
              <a:rPr lang="el-GR" sz="1400" dirty="0"/>
              <a:t>Το μέγιστο επιλέξιμο κόστος ανά Πιστοποιητικό Διαχειριστικού Συστήματος της κατηγορίας 2.2 είναι 10.000€ και εξετάζεται διακριτά για κάθε πιστοποιητικό το εύλογο του κόστους. </a:t>
            </a:r>
          </a:p>
          <a:p>
            <a:pPr marL="285750" indent="-285750">
              <a:buClr>
                <a:srgbClr val="FF0000"/>
              </a:buClr>
            </a:pPr>
            <a:r>
              <a:rPr lang="el-GR" sz="1400" dirty="0"/>
              <a:t>Το μέγιστο επιλέξιμο κόστος ενεργειών (τέλη, παράβολα, νομικές – συμβουλευτικές υπηρεσίες) είναι για: </a:t>
            </a:r>
          </a:p>
          <a:p>
            <a:pPr lvl="1">
              <a:buFont typeface="Courier New" panose="02070309020205020404" pitchFamily="49" charset="0"/>
              <a:buChar char="o"/>
            </a:pPr>
            <a:r>
              <a:rPr lang="el-GR" sz="1400" dirty="0"/>
              <a:t> κατοχύρωση Κοινοτικού Σήματος είναι 8.000€. </a:t>
            </a:r>
          </a:p>
          <a:p>
            <a:pPr lvl="1">
              <a:buFont typeface="Courier New" panose="02070309020205020404" pitchFamily="49" charset="0"/>
              <a:buChar char="o"/>
            </a:pPr>
            <a:r>
              <a:rPr lang="el-GR" sz="1400" dirty="0"/>
              <a:t> κατοχύρωση Εθνικού Διπλώματος Ευρεσιτεχνίας είναι 1.500€ </a:t>
            </a:r>
          </a:p>
          <a:p>
            <a:pPr lvl="1">
              <a:buFont typeface="Courier New" panose="02070309020205020404" pitchFamily="49" charset="0"/>
              <a:buChar char="o"/>
            </a:pPr>
            <a:r>
              <a:rPr lang="el-GR" sz="1400" dirty="0"/>
              <a:t> κατοχύρωση Ευρωπαϊκού Διπλώματος Ευρεσιτεχνίας είναι 5.500€ </a:t>
            </a:r>
          </a:p>
          <a:p>
            <a:endParaRPr lang="el-GR" sz="1400" dirty="0"/>
          </a:p>
          <a:p>
            <a:pPr marL="285750" indent="-285750">
              <a:buClr>
                <a:srgbClr val="FF0000"/>
              </a:buClr>
            </a:pPr>
            <a:r>
              <a:rPr lang="el-GR" sz="1400" dirty="0"/>
              <a:t>Δεν είναι επιλέξιμα τα κόστη για: 1)</a:t>
            </a:r>
            <a:r>
              <a:rPr lang="en-US" sz="1400" dirty="0"/>
              <a:t> </a:t>
            </a:r>
            <a:r>
              <a:rPr lang="el-GR" sz="1400" dirty="0"/>
              <a:t>ανανέωση συστήματος πιστοποίησης 2)</a:t>
            </a:r>
            <a:r>
              <a:rPr lang="en-US" sz="1400" dirty="0"/>
              <a:t> </a:t>
            </a:r>
            <a:r>
              <a:rPr lang="el-GR" sz="1400" dirty="0"/>
              <a:t>διατήρηση διπλώματος ευρεσιτεχνίας  3)</a:t>
            </a:r>
            <a:r>
              <a:rPr lang="en-US" sz="1400" dirty="0"/>
              <a:t> </a:t>
            </a:r>
            <a:r>
              <a:rPr lang="el-GR" sz="1400" dirty="0"/>
              <a:t>προστασία βιομηχανικού σχεδίου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154453"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Επιλέξιμες</a:t>
            </a:r>
            <a:r>
              <a:rPr lang="en-US" sz="2800" b="1" dirty="0">
                <a:solidFill>
                  <a:srgbClr val="01567D"/>
                </a:solidFill>
                <a:latin typeface="Calibri" panose="020F0502020204030204" pitchFamily="34" charset="0"/>
                <a:cs typeface="Calibri" panose="020F0502020204030204" pitchFamily="34" charset="0"/>
              </a:rPr>
              <a:t> </a:t>
            </a:r>
            <a:r>
              <a:rPr lang="el-GR" sz="2800" b="1" dirty="0">
                <a:solidFill>
                  <a:srgbClr val="01567D"/>
                </a:solidFill>
                <a:latin typeface="Calibri" panose="020F0502020204030204" pitchFamily="34" charset="0"/>
                <a:cs typeface="Calibri" panose="020F0502020204030204" pitchFamily="34" charset="0"/>
              </a:rPr>
              <a:t>Δαπάνες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3526046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50640"/>
            <a:ext cx="7416824" cy="460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buNone/>
            </a:pPr>
            <a:r>
              <a:rPr lang="el-GR" sz="1400" b="1" u="sng" dirty="0">
                <a:cs typeface="Calibri" panose="020F0502020204030204" pitchFamily="34" charset="0"/>
              </a:rPr>
              <a:t>Υπηρεσίες Σχεδιασμού Συσκευασίας – Ετικέτας – </a:t>
            </a:r>
            <a:r>
              <a:rPr lang="el-GR" sz="1400" b="1" u="sng" dirty="0" err="1">
                <a:cs typeface="Calibri" panose="020F0502020204030204" pitchFamily="34" charset="0"/>
              </a:rPr>
              <a:t>Branding</a:t>
            </a:r>
            <a:endParaRPr lang="el-GR" sz="1400" b="1" u="sng" dirty="0">
              <a:cs typeface="Calibri" panose="020F0502020204030204" pitchFamily="34" charset="0"/>
            </a:endParaRPr>
          </a:p>
          <a:p>
            <a:pPr marL="0" indent="0">
              <a:buClr>
                <a:srgbClr val="FF0000"/>
              </a:buClr>
              <a:buNone/>
            </a:pPr>
            <a:r>
              <a:rPr lang="el-GR" sz="1400" dirty="0">
                <a:cs typeface="Calibri" panose="020F0502020204030204" pitchFamily="34" charset="0"/>
              </a:rPr>
              <a:t>Επιλέξιμες είναι:</a:t>
            </a:r>
          </a:p>
          <a:p>
            <a:pPr marL="0" indent="0" algn="just">
              <a:buClr>
                <a:srgbClr val="FF0000"/>
              </a:buClr>
              <a:buNone/>
            </a:pPr>
            <a:r>
              <a:rPr lang="el-GR" sz="1400" dirty="0">
                <a:cs typeface="Calibri" panose="020F0502020204030204" pitchFamily="34" charset="0"/>
              </a:rPr>
              <a:t>Συμβουλευτικές υπηρεσίες και μελέτη αναφορικά με την συσκευασία, ετικέτα, </a:t>
            </a:r>
            <a:r>
              <a:rPr lang="el-GR" sz="1400" dirty="0" err="1">
                <a:cs typeface="Calibri" panose="020F0502020204030204" pitchFamily="34" charset="0"/>
              </a:rPr>
              <a:t>brand</a:t>
            </a:r>
            <a:r>
              <a:rPr lang="el-GR" sz="1400" dirty="0">
                <a:cs typeface="Calibri" panose="020F0502020204030204" pitchFamily="34" charset="0"/>
              </a:rPr>
              <a:t> της επιχείρησης. Αφορά αποκλειστικά τα παρακάτω: </a:t>
            </a:r>
          </a:p>
          <a:p>
            <a:pPr marL="285750" indent="-285750">
              <a:buClr>
                <a:srgbClr val="FF0000"/>
              </a:buClr>
            </a:pPr>
            <a:r>
              <a:rPr lang="el-GR" sz="1400" dirty="0">
                <a:cs typeface="Calibri" panose="020F0502020204030204" pitchFamily="34" charset="0"/>
              </a:rPr>
              <a:t>Υπηρεσίες σχεδιασμού ή επανασχεδιασμού συσκευασίας </a:t>
            </a:r>
          </a:p>
          <a:p>
            <a:pPr marL="285750" indent="-285750">
              <a:buClr>
                <a:srgbClr val="FF0000"/>
              </a:buClr>
            </a:pPr>
            <a:r>
              <a:rPr lang="el-GR" sz="1400" dirty="0">
                <a:cs typeface="Calibri" panose="020F0502020204030204" pitchFamily="34" charset="0"/>
              </a:rPr>
              <a:t>Υπηρεσίες σχεδιασμού ή επανασχεδιασμού ετικέτας </a:t>
            </a:r>
          </a:p>
          <a:p>
            <a:pPr marL="285750" indent="-285750">
              <a:buClr>
                <a:srgbClr val="FF0000"/>
              </a:buClr>
            </a:pPr>
            <a:r>
              <a:rPr lang="el-GR" sz="1400" dirty="0">
                <a:cs typeface="Calibri" panose="020F0502020204030204" pitchFamily="34" charset="0"/>
              </a:rPr>
              <a:t>Υπηρεσίες σχεδιασμού ή επανασχεδιασμού </a:t>
            </a:r>
            <a:r>
              <a:rPr lang="el-GR" sz="1400" dirty="0" err="1">
                <a:cs typeface="Calibri" panose="020F0502020204030204" pitchFamily="34" charset="0"/>
              </a:rPr>
              <a:t>brand</a:t>
            </a:r>
            <a:r>
              <a:rPr lang="el-GR" sz="1400" dirty="0">
                <a:cs typeface="Calibri" panose="020F0502020204030204" pitchFamily="34" charset="0"/>
              </a:rPr>
              <a:t> (σήμα, λογότυπο) </a:t>
            </a:r>
          </a:p>
          <a:p>
            <a:pPr marL="285750" indent="-285750">
              <a:buClr>
                <a:srgbClr val="FF0000"/>
              </a:buClr>
            </a:pPr>
            <a:endParaRPr lang="el-GR" sz="1400" dirty="0">
              <a:cs typeface="Calibri" panose="020F0502020204030204" pitchFamily="34" charset="0"/>
            </a:endParaRPr>
          </a:p>
          <a:p>
            <a:pPr marL="0" indent="0">
              <a:spcBef>
                <a:spcPts val="200"/>
              </a:spcBef>
              <a:spcAft>
                <a:spcPts val="200"/>
              </a:spcAft>
              <a:buClr>
                <a:srgbClr val="FF0000"/>
              </a:buClr>
              <a:buNone/>
            </a:pPr>
            <a:r>
              <a:rPr lang="el-GR" sz="1400" dirty="0">
                <a:cs typeface="Calibri" panose="020F0502020204030204" pitchFamily="34" charset="0"/>
              </a:rPr>
              <a:t>Επισημαίνεται:</a:t>
            </a:r>
          </a:p>
          <a:p>
            <a:pPr marL="285750" indent="-285750" algn="just">
              <a:buClr>
                <a:srgbClr val="FF0000"/>
              </a:buClr>
            </a:pPr>
            <a:r>
              <a:rPr lang="el-GR" sz="1400" dirty="0">
                <a:cs typeface="Calibri" panose="020F0502020204030204" pitchFamily="34" charset="0"/>
              </a:rPr>
              <a:t>Οι δαπάνες που σχετίζονται με τις υπηρεσίες σχεδιασμού (μελέτη επικοινωνιακού σκεπτικού (</a:t>
            </a:r>
            <a:r>
              <a:rPr lang="el-GR" sz="1400" dirty="0" err="1">
                <a:cs typeface="Calibri" panose="020F0502020204030204" pitchFamily="34" charset="0"/>
              </a:rPr>
              <a:t>concept</a:t>
            </a:r>
            <a:r>
              <a:rPr lang="el-GR" sz="1400" dirty="0">
                <a:cs typeface="Calibri" panose="020F0502020204030204" pitchFamily="34" charset="0"/>
              </a:rPr>
              <a:t>) και προσχέδια και τελικός σχεδιασμός) είναι επιλέξιμες αποκλειστικά και μόνο στην περίπτωση που καταλήγουν </a:t>
            </a:r>
            <a:r>
              <a:rPr lang="el-GR" sz="1400" b="1" dirty="0">
                <a:cs typeface="Calibri" panose="020F0502020204030204" pitchFamily="34" charset="0"/>
              </a:rPr>
              <a:t>σε αντικατάσταση </a:t>
            </a:r>
            <a:r>
              <a:rPr lang="el-GR" sz="1400" dirty="0">
                <a:cs typeface="Calibri" panose="020F0502020204030204" pitchFamily="34" charset="0"/>
              </a:rPr>
              <a:t>της υφιστάμενης συσκευασίας / ετικέτας / εταιρικής ταυτότητας.</a:t>
            </a:r>
          </a:p>
          <a:p>
            <a:pPr>
              <a:buClr>
                <a:srgbClr val="FF0000"/>
              </a:buClr>
            </a:pPr>
            <a:endParaRPr lang="el-GR" sz="1400" dirty="0">
              <a:cs typeface="Calibri" panose="020F0502020204030204" pitchFamily="34" charset="0"/>
            </a:endParaRPr>
          </a:p>
          <a:p>
            <a:pPr marL="285750" indent="-285750">
              <a:buClr>
                <a:srgbClr val="FF0000"/>
              </a:buClr>
            </a:pPr>
            <a:r>
              <a:rPr lang="el-GR" sz="1400" dirty="0">
                <a:cs typeface="Calibri" panose="020F0502020204030204" pitchFamily="34" charset="0"/>
              </a:rPr>
              <a:t> Το μέγιστο επιλέξιμο κόστος για </a:t>
            </a:r>
          </a:p>
          <a:p>
            <a:pPr lvl="1"/>
            <a:r>
              <a:rPr lang="el-GR" sz="1400" dirty="0">
                <a:cs typeface="Calibri" panose="020F0502020204030204" pitchFamily="34" charset="0"/>
              </a:rPr>
              <a:t>o υπηρεσίες σχεδιασμού ή επανασχεδιασμού συσκευασίας είναι 6.000€ / προϊόν </a:t>
            </a:r>
          </a:p>
          <a:p>
            <a:pPr lvl="1"/>
            <a:r>
              <a:rPr lang="el-GR" sz="1400" dirty="0">
                <a:cs typeface="Calibri" panose="020F0502020204030204" pitchFamily="34" charset="0"/>
              </a:rPr>
              <a:t>o υπηρεσίες σχεδιασμού ή επανασχεδιασμού ετικέτας είναι 2.000€ / προϊόν </a:t>
            </a:r>
          </a:p>
          <a:p>
            <a:pPr lvl="1"/>
            <a:r>
              <a:rPr lang="el-GR" sz="1400" dirty="0">
                <a:cs typeface="Calibri" panose="020F0502020204030204" pitchFamily="34" charset="0"/>
              </a:rPr>
              <a:t>o υπηρεσίες σχεδιασμού ή επανασχεδιασμού </a:t>
            </a:r>
            <a:r>
              <a:rPr lang="el-GR" sz="1400" dirty="0" err="1">
                <a:cs typeface="Calibri" panose="020F0502020204030204" pitchFamily="34" charset="0"/>
              </a:rPr>
              <a:t>brand</a:t>
            </a:r>
            <a:r>
              <a:rPr lang="el-GR" sz="1400" dirty="0">
                <a:cs typeface="Calibri" panose="020F0502020204030204" pitchFamily="34" charset="0"/>
              </a:rPr>
              <a:t> (σήμα, λογότυπο) είναι 2.000€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154453"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Επιλέξιμες</a:t>
            </a:r>
            <a:r>
              <a:rPr lang="en-US" sz="2800" b="1" dirty="0">
                <a:solidFill>
                  <a:srgbClr val="01567D"/>
                </a:solidFill>
                <a:latin typeface="Calibri" panose="020F0502020204030204" pitchFamily="34" charset="0"/>
                <a:cs typeface="Calibri" panose="020F0502020204030204" pitchFamily="34" charset="0"/>
              </a:rPr>
              <a:t> </a:t>
            </a:r>
            <a:r>
              <a:rPr lang="el-GR" sz="2800" b="1" dirty="0">
                <a:solidFill>
                  <a:srgbClr val="01567D"/>
                </a:solidFill>
                <a:latin typeface="Calibri" panose="020F0502020204030204" pitchFamily="34" charset="0"/>
                <a:cs typeface="Calibri" panose="020F0502020204030204" pitchFamily="34" charset="0"/>
              </a:rPr>
              <a:t>Δαπάνες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840425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50640"/>
            <a:ext cx="7416824" cy="460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300"/>
              </a:spcBef>
              <a:spcAft>
                <a:spcPts val="300"/>
              </a:spcAft>
              <a:buNone/>
            </a:pPr>
            <a:r>
              <a:rPr lang="el-GR" sz="1400" b="1" u="sng" dirty="0">
                <a:cs typeface="Calibri" panose="020F0502020204030204" pitchFamily="34" charset="0"/>
              </a:rPr>
              <a:t>Ψηφιακή Προβολή</a:t>
            </a:r>
            <a:r>
              <a:rPr lang="el-GR" sz="1400" b="1" dirty="0">
                <a:cs typeface="Calibri" panose="020F0502020204030204" pitchFamily="34" charset="0"/>
              </a:rPr>
              <a:t> </a:t>
            </a:r>
            <a:r>
              <a:rPr lang="el-GR" sz="1400" dirty="0">
                <a:cs typeface="Calibri" panose="020F0502020204030204" pitchFamily="34" charset="0"/>
              </a:rPr>
              <a:t>με χρήση ρήτρας ευελιξίας, άρθρο 98 ΚΑΝ ΕΕ 1303/2013 και άρθρο 2 παρ. 3 της ΥΑΕΚΕΔ. </a:t>
            </a:r>
          </a:p>
          <a:p>
            <a:pPr>
              <a:buClr>
                <a:srgbClr val="FF0000"/>
              </a:buClr>
            </a:pPr>
            <a:r>
              <a:rPr lang="el-GR" sz="1400" dirty="0">
                <a:cs typeface="Calibri" panose="020F0502020204030204" pitchFamily="34" charset="0"/>
              </a:rPr>
              <a:t>Αφορά </a:t>
            </a:r>
            <a:r>
              <a:rPr lang="el-GR" sz="1400" b="1" dirty="0">
                <a:cs typeface="Calibri" panose="020F0502020204030204" pitchFamily="34" charset="0"/>
              </a:rPr>
              <a:t>αποκλειστικά </a:t>
            </a:r>
            <a:r>
              <a:rPr lang="el-GR" sz="1400" dirty="0">
                <a:cs typeface="Calibri" panose="020F0502020204030204" pitchFamily="34" charset="0"/>
              </a:rPr>
              <a:t>σε: </a:t>
            </a:r>
          </a:p>
          <a:p>
            <a:pPr marL="285750" indent="-285750" algn="just">
              <a:buFont typeface="Wingdings" panose="05000000000000000000" pitchFamily="2" charset="2"/>
              <a:buChar char="ü"/>
            </a:pPr>
            <a:r>
              <a:rPr lang="el-GR" sz="1400" dirty="0">
                <a:cs typeface="Calibri" panose="020F0502020204030204" pitchFamily="34" charset="0"/>
              </a:rPr>
              <a:t>Κόστος προβολής ψηφιακού διαφημιστικού μηνύματος σε τακτική βάση σε κοινωνικά δίκτυα και ιστοσελίδες στην Ελλάδα και σε χώρες προορισμού των προϊόντων (</a:t>
            </a:r>
            <a:r>
              <a:rPr lang="el-GR" sz="1400" dirty="0" err="1">
                <a:cs typeface="Calibri" panose="020F0502020204030204" pitchFamily="34" charset="0"/>
              </a:rPr>
              <a:t>π.χ</a:t>
            </a:r>
            <a:r>
              <a:rPr lang="el-GR" sz="1400" dirty="0">
                <a:cs typeface="Calibri" panose="020F0502020204030204" pitchFamily="34" charset="0"/>
              </a:rPr>
              <a:t> </a:t>
            </a:r>
            <a:r>
              <a:rPr lang="el-GR" sz="1400" dirty="0" err="1">
                <a:cs typeface="Calibri" panose="020F0502020204030204" pitchFamily="34" charset="0"/>
              </a:rPr>
              <a:t>google</a:t>
            </a:r>
            <a:r>
              <a:rPr lang="el-GR" sz="1400" dirty="0">
                <a:cs typeface="Calibri" panose="020F0502020204030204" pitchFamily="34" charset="0"/>
              </a:rPr>
              <a:t> </a:t>
            </a:r>
            <a:r>
              <a:rPr lang="el-GR" sz="1400" dirty="0" err="1">
                <a:cs typeface="Calibri" panose="020F0502020204030204" pitchFamily="34" charset="0"/>
              </a:rPr>
              <a:t>ads</a:t>
            </a:r>
            <a:r>
              <a:rPr lang="el-GR" sz="1400" dirty="0">
                <a:cs typeface="Calibri" panose="020F0502020204030204" pitchFamily="34" charset="0"/>
              </a:rPr>
              <a:t>, </a:t>
            </a:r>
            <a:r>
              <a:rPr lang="el-GR" sz="1400" dirty="0" err="1">
                <a:cs typeface="Calibri" panose="020F0502020204030204" pitchFamily="34" charset="0"/>
              </a:rPr>
              <a:t>facebook</a:t>
            </a:r>
            <a:r>
              <a:rPr lang="el-GR" sz="1400" dirty="0">
                <a:cs typeface="Calibri" panose="020F0502020204030204" pitchFamily="34" charset="0"/>
              </a:rPr>
              <a:t> </a:t>
            </a:r>
            <a:r>
              <a:rPr lang="el-GR" sz="1400" dirty="0" err="1">
                <a:cs typeface="Calibri" panose="020F0502020204030204" pitchFamily="34" charset="0"/>
              </a:rPr>
              <a:t>ads</a:t>
            </a:r>
            <a:r>
              <a:rPr lang="el-GR" sz="1400" dirty="0">
                <a:cs typeface="Calibri" panose="020F0502020204030204" pitchFamily="34" charset="0"/>
              </a:rPr>
              <a:t>, </a:t>
            </a:r>
            <a:r>
              <a:rPr lang="el-GR" sz="1400" dirty="0" err="1">
                <a:cs typeface="Calibri" panose="020F0502020204030204" pitchFamily="34" charset="0"/>
              </a:rPr>
              <a:t>Instagram</a:t>
            </a:r>
            <a:r>
              <a:rPr lang="el-GR" sz="1400" dirty="0">
                <a:cs typeface="Calibri" panose="020F0502020204030204" pitchFamily="34" charset="0"/>
              </a:rPr>
              <a:t> </a:t>
            </a:r>
            <a:r>
              <a:rPr lang="el-GR" sz="1400" dirty="0" err="1">
                <a:cs typeface="Calibri" panose="020F0502020204030204" pitchFamily="34" charset="0"/>
              </a:rPr>
              <a:t>ads</a:t>
            </a:r>
            <a:r>
              <a:rPr lang="el-GR" sz="1400" dirty="0">
                <a:cs typeface="Calibri" panose="020F0502020204030204" pitchFamily="34" charset="0"/>
              </a:rPr>
              <a:t>, </a:t>
            </a:r>
            <a:r>
              <a:rPr lang="el-GR" sz="1400" dirty="0" err="1">
                <a:cs typeface="Calibri" panose="020F0502020204030204" pitchFamily="34" charset="0"/>
              </a:rPr>
              <a:t>youtube</a:t>
            </a:r>
            <a:r>
              <a:rPr lang="el-GR" sz="1400" dirty="0">
                <a:cs typeface="Calibri" panose="020F0502020204030204" pitchFamily="34" charset="0"/>
              </a:rPr>
              <a:t>) </a:t>
            </a:r>
          </a:p>
          <a:p>
            <a:pPr marL="285750" indent="-285750" algn="just">
              <a:buFont typeface="Wingdings" panose="05000000000000000000" pitchFamily="2" charset="2"/>
              <a:buChar char="ü"/>
            </a:pPr>
            <a:r>
              <a:rPr lang="el-GR" sz="1400" dirty="0">
                <a:cs typeface="Calibri" panose="020F0502020204030204" pitchFamily="34" charset="0"/>
              </a:rPr>
              <a:t> Συμβουλευτικές υπηρεσίες ψηφιακής προβολής (</a:t>
            </a:r>
            <a:r>
              <a:rPr lang="el-GR" sz="1400" dirty="0" err="1">
                <a:cs typeface="Calibri" panose="020F0502020204030204" pitchFamily="34" charset="0"/>
              </a:rPr>
              <a:t>π.χ</a:t>
            </a:r>
            <a:r>
              <a:rPr lang="el-GR" sz="1400" dirty="0">
                <a:cs typeface="Calibri" panose="020F0502020204030204" pitchFamily="34" charset="0"/>
              </a:rPr>
              <a:t> </a:t>
            </a:r>
            <a:r>
              <a:rPr lang="en-US" sz="1400" dirty="0">
                <a:cs typeface="Calibri" panose="020F0502020204030204" pitchFamily="34" charset="0"/>
              </a:rPr>
              <a:t>email marketing, newsletter campaign, web banners, </a:t>
            </a:r>
            <a:r>
              <a:rPr lang="el-GR" sz="1400" dirty="0">
                <a:cs typeface="Calibri" panose="020F0502020204030204" pitchFamily="34" charset="0"/>
              </a:rPr>
              <a:t>ανάπτυξη ψηφιακού υλικού διαφήμισης) </a:t>
            </a:r>
          </a:p>
          <a:p>
            <a:pPr marL="285750" indent="-285750" algn="just">
              <a:buClr>
                <a:srgbClr val="FF0000"/>
              </a:buClr>
            </a:pPr>
            <a:r>
              <a:rPr lang="el-GR" sz="1400" dirty="0">
                <a:cs typeface="Calibri" panose="020F0502020204030204" pitchFamily="34" charset="0"/>
              </a:rPr>
              <a:t>Οι δαπάνες που σχετίζονται με τις συμβουλευτικές υπηρεσίες ψηφιακής προβολής είναι επιλέξιμες αποκλειστικά και μόνο στην περίπτωση που καταλήγουν σε εφαρμογή από την πλευρά των επιχειρήσεων των προτεινόμενων παρεμβάσεων.</a:t>
            </a:r>
          </a:p>
          <a:p>
            <a:pPr marL="285750" indent="-285750">
              <a:buClr>
                <a:srgbClr val="FF0000"/>
              </a:buClr>
            </a:pPr>
            <a:r>
              <a:rPr lang="el-GR" sz="1400" dirty="0">
                <a:cs typeface="Calibri" panose="020F0502020204030204" pitchFamily="34" charset="0"/>
              </a:rPr>
              <a:t>Το μέγιστο επιλέξιμο κόστος για: </a:t>
            </a:r>
          </a:p>
          <a:p>
            <a:pPr lvl="1" algn="just">
              <a:buClr>
                <a:srgbClr val="FF0000"/>
              </a:buClr>
              <a:buFont typeface="Wingdings" panose="05000000000000000000" pitchFamily="2" charset="2"/>
              <a:buChar char="§"/>
            </a:pPr>
            <a:r>
              <a:rPr lang="el-GR" sz="1400" dirty="0">
                <a:cs typeface="Calibri" panose="020F0502020204030204" pitchFamily="34" charset="0"/>
              </a:rPr>
              <a:t>προβολή του διαφημιστικού μηνύματος σε τακτική βάση σε κοινωνικά δίκτυα και ιστοσελίδες (</a:t>
            </a:r>
            <a:r>
              <a:rPr lang="el-GR" sz="1400" dirty="0" err="1">
                <a:cs typeface="Calibri" panose="020F0502020204030204" pitchFamily="34" charset="0"/>
              </a:rPr>
              <a:t>π.χ</a:t>
            </a:r>
            <a:r>
              <a:rPr lang="el-GR" sz="1400" dirty="0">
                <a:cs typeface="Calibri" panose="020F0502020204030204" pitchFamily="34" charset="0"/>
              </a:rPr>
              <a:t> </a:t>
            </a:r>
            <a:r>
              <a:rPr lang="el-GR" sz="1400" dirty="0" err="1">
                <a:cs typeface="Calibri" panose="020F0502020204030204" pitchFamily="34" charset="0"/>
              </a:rPr>
              <a:t>google</a:t>
            </a:r>
            <a:r>
              <a:rPr lang="el-GR" sz="1400" dirty="0">
                <a:cs typeface="Calibri" panose="020F0502020204030204" pitchFamily="34" charset="0"/>
              </a:rPr>
              <a:t>, </a:t>
            </a:r>
            <a:r>
              <a:rPr lang="el-GR" sz="1400" dirty="0" err="1">
                <a:cs typeface="Calibri" panose="020F0502020204030204" pitchFamily="34" charset="0"/>
              </a:rPr>
              <a:t>facebook</a:t>
            </a:r>
            <a:r>
              <a:rPr lang="el-GR" sz="1400" dirty="0">
                <a:cs typeface="Calibri" panose="020F0502020204030204" pitchFamily="34" charset="0"/>
              </a:rPr>
              <a:t>, </a:t>
            </a:r>
            <a:r>
              <a:rPr lang="el-GR" sz="1400" dirty="0" err="1">
                <a:cs typeface="Calibri" panose="020F0502020204030204" pitchFamily="34" charset="0"/>
              </a:rPr>
              <a:t>youtube</a:t>
            </a:r>
            <a:r>
              <a:rPr lang="el-GR" sz="1400" dirty="0">
                <a:cs typeface="Calibri" panose="020F0502020204030204" pitchFamily="34" charset="0"/>
              </a:rPr>
              <a:t> </a:t>
            </a:r>
            <a:r>
              <a:rPr lang="el-GR" sz="1400" dirty="0" err="1">
                <a:cs typeface="Calibri" panose="020F0502020204030204" pitchFamily="34" charset="0"/>
              </a:rPr>
              <a:t>κ.ο.κ.</a:t>
            </a:r>
            <a:r>
              <a:rPr lang="el-GR" sz="1400" dirty="0">
                <a:cs typeface="Calibri" panose="020F0502020204030204" pitchFamily="34" charset="0"/>
              </a:rPr>
              <a:t>) είναι 1.000 € ανά μήνα και μέχρι 12 μήνες </a:t>
            </a:r>
          </a:p>
          <a:p>
            <a:pPr lvl="1" algn="just">
              <a:buClr>
                <a:srgbClr val="FF0000"/>
              </a:buClr>
              <a:buFont typeface="Wingdings" panose="05000000000000000000" pitchFamily="2" charset="2"/>
              <a:buChar char="§"/>
            </a:pPr>
            <a:r>
              <a:rPr lang="en-US" sz="1400" dirty="0">
                <a:cs typeface="Calibri" panose="020F0502020204030204" pitchFamily="34" charset="0"/>
              </a:rPr>
              <a:t> </a:t>
            </a:r>
            <a:r>
              <a:rPr lang="el-GR" sz="1400" dirty="0">
                <a:cs typeface="Calibri" panose="020F0502020204030204" pitchFamily="34" charset="0"/>
              </a:rPr>
              <a:t>υπηρεσίες ψηφιακής προβολής (</a:t>
            </a:r>
            <a:r>
              <a:rPr lang="el-GR" sz="1400" dirty="0" err="1">
                <a:cs typeface="Calibri" panose="020F0502020204030204" pitchFamily="34" charset="0"/>
              </a:rPr>
              <a:t>π.χ</a:t>
            </a:r>
            <a:r>
              <a:rPr lang="el-GR" sz="1400" dirty="0">
                <a:cs typeface="Calibri" panose="020F0502020204030204" pitchFamily="34" charset="0"/>
              </a:rPr>
              <a:t> </a:t>
            </a:r>
            <a:r>
              <a:rPr lang="en-US" sz="1400" dirty="0">
                <a:cs typeface="Calibri" panose="020F0502020204030204" pitchFamily="34" charset="0"/>
              </a:rPr>
              <a:t>email marketing, newsletter campaign, web banners, </a:t>
            </a:r>
            <a:r>
              <a:rPr lang="el-GR" sz="1400" dirty="0">
                <a:cs typeface="Calibri" panose="020F0502020204030204" pitchFamily="34" charset="0"/>
              </a:rPr>
              <a:t>ανάπτυξη ψηφιακού υλικού διαφήμισης) είναι 3.000 € </a:t>
            </a:r>
          </a:p>
          <a:p>
            <a:pPr marL="285750" indent="-285750">
              <a:buClr>
                <a:srgbClr val="FF0000"/>
              </a:buClr>
            </a:pPr>
            <a:r>
              <a:rPr lang="el-GR" sz="1400" dirty="0">
                <a:cs typeface="Calibri" panose="020F0502020204030204" pitchFamily="34" charset="0"/>
              </a:rPr>
              <a:t>Δεν είναι επιλέξιμο το κόστος για προβολή του διαφημιστικού μηνύματος σε  </a:t>
            </a:r>
            <a:r>
              <a:rPr lang="el-GR" sz="1400" dirty="0" err="1">
                <a:cs typeface="Calibri" panose="020F0502020204030204" pitchFamily="34" charset="0"/>
              </a:rPr>
              <a:t>blog</a:t>
            </a:r>
            <a:r>
              <a:rPr lang="el-GR" sz="1400" dirty="0">
                <a:cs typeface="Calibri" panose="020F0502020204030204" pitchFamily="34" charset="0"/>
              </a:rPr>
              <a:t>, προσωπικές ιστοσελίδες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154453"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Επιλέξιμες</a:t>
            </a:r>
            <a:r>
              <a:rPr lang="en-US" sz="2800" b="1" dirty="0">
                <a:solidFill>
                  <a:srgbClr val="01567D"/>
                </a:solidFill>
                <a:latin typeface="Calibri" panose="020F0502020204030204" pitchFamily="34" charset="0"/>
                <a:cs typeface="Calibri" panose="020F0502020204030204" pitchFamily="34" charset="0"/>
              </a:rPr>
              <a:t> </a:t>
            </a:r>
            <a:r>
              <a:rPr lang="el-GR" sz="2800" b="1" dirty="0">
                <a:solidFill>
                  <a:srgbClr val="01567D"/>
                </a:solidFill>
                <a:latin typeface="Calibri" panose="020F0502020204030204" pitchFamily="34" charset="0"/>
                <a:cs typeface="Calibri" panose="020F0502020204030204" pitchFamily="34" charset="0"/>
              </a:rPr>
              <a:t>Δαπάνες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1973710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50640"/>
            <a:ext cx="7416824" cy="3930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200"/>
              </a:spcBef>
              <a:spcAft>
                <a:spcPts val="200"/>
              </a:spcAft>
              <a:buNone/>
            </a:pPr>
            <a:r>
              <a:rPr lang="el-GR" sz="1500" b="1" u="sng" dirty="0">
                <a:cs typeface="Calibri" panose="020F0502020204030204" pitchFamily="34" charset="0"/>
              </a:rPr>
              <a:t>Συμβουλευτικές Υπηρεσίες – Τεχνικές Μελέτες</a:t>
            </a:r>
          </a:p>
          <a:p>
            <a:pPr marL="0" indent="0" algn="just">
              <a:spcBef>
                <a:spcPts val="200"/>
              </a:spcBef>
              <a:spcAft>
                <a:spcPts val="200"/>
              </a:spcAft>
              <a:buClr>
                <a:srgbClr val="FF0000"/>
              </a:buClr>
              <a:buNone/>
            </a:pPr>
            <a:r>
              <a:rPr lang="el-GR" sz="1500" dirty="0">
                <a:cs typeface="Calibri" panose="020F0502020204030204" pitchFamily="34" charset="0"/>
              </a:rPr>
              <a:t>Επιλέξιμες δαπάνες είναι:</a:t>
            </a:r>
          </a:p>
          <a:p>
            <a:pPr marL="0" indent="0" algn="just">
              <a:spcBef>
                <a:spcPts val="600"/>
              </a:spcBef>
              <a:spcAft>
                <a:spcPts val="600"/>
              </a:spcAft>
              <a:buClr>
                <a:srgbClr val="FF0000"/>
              </a:buClr>
              <a:buNone/>
            </a:pPr>
            <a:r>
              <a:rPr lang="el-GR" sz="1500" dirty="0">
                <a:cs typeface="Calibri" panose="020F0502020204030204" pitchFamily="34" charset="0"/>
              </a:rPr>
              <a:t>5.1 Υπηρεσίες και Τεχνικές Μελέτες Μηχανικού</a:t>
            </a:r>
          </a:p>
          <a:p>
            <a:pPr marL="0" indent="0" algn="just">
              <a:spcBef>
                <a:spcPts val="600"/>
              </a:spcBef>
              <a:spcAft>
                <a:spcPts val="600"/>
              </a:spcAft>
              <a:buClr>
                <a:srgbClr val="FF0000"/>
              </a:buClr>
              <a:buNone/>
            </a:pPr>
            <a:r>
              <a:rPr lang="el-GR" sz="1500" dirty="0">
                <a:cs typeface="Calibri" panose="020F0502020204030204" pitchFamily="34" charset="0"/>
              </a:rPr>
              <a:t>5.2 Σύνταξη και παρακολούθηση του επενδυτικού σχεδίου </a:t>
            </a:r>
          </a:p>
          <a:p>
            <a:pPr marL="0" indent="0" algn="just">
              <a:spcBef>
                <a:spcPts val="600"/>
              </a:spcBef>
              <a:spcAft>
                <a:spcPts val="600"/>
              </a:spcAft>
              <a:buClr>
                <a:srgbClr val="FF0000"/>
              </a:buClr>
              <a:buNone/>
            </a:pPr>
            <a:r>
              <a:rPr lang="el-GR" sz="1500" dirty="0">
                <a:cs typeface="Calibri" panose="020F0502020204030204" pitchFamily="34" charset="0"/>
              </a:rPr>
              <a:t>Επισημαίνεται:</a:t>
            </a:r>
          </a:p>
          <a:p>
            <a:pPr marL="285750" indent="-285750" algn="just">
              <a:buClr>
                <a:srgbClr val="FF0000"/>
              </a:buClr>
            </a:pPr>
            <a:r>
              <a:rPr lang="el-GR" sz="1500" dirty="0">
                <a:cs typeface="Calibri" panose="020F0502020204030204" pitchFamily="34" charset="0"/>
              </a:rPr>
              <a:t>Δεν είναι επιλέξιμες στην Κατηγορία 5.1 δαπάνες μελετών ανακαίνισης, διακόσμησης, διαρρύθμισης. </a:t>
            </a:r>
          </a:p>
          <a:p>
            <a:pPr>
              <a:buClr>
                <a:srgbClr val="FF0000"/>
              </a:buClr>
            </a:pPr>
            <a:endParaRPr lang="el-GR" sz="1500" dirty="0">
              <a:cs typeface="Calibri" panose="020F0502020204030204" pitchFamily="34" charset="0"/>
            </a:endParaRPr>
          </a:p>
          <a:p>
            <a:pPr marL="285750" indent="-285750" algn="just">
              <a:buClr>
                <a:srgbClr val="FF0000"/>
              </a:buClr>
            </a:pPr>
            <a:r>
              <a:rPr lang="el-GR" sz="1500" dirty="0">
                <a:cs typeface="Calibri" panose="020F0502020204030204" pitchFamily="34" charset="0"/>
              </a:rPr>
              <a:t>Οι δαπάνες παροχής υπηρεσιών, παρακολούθησης και διαχείρισης της υλοποίησης του επενδυτικού σχεδίου πρέπει να  αφορούν στο χρονικό διάστημα από την ημερομηνία δημοσίευσης της πρόσκλησης και μέχρι την ολοκλήρωση της επένδυσης. </a:t>
            </a:r>
          </a:p>
          <a:p>
            <a:pPr marL="285750" indent="-285750" algn="just">
              <a:buClr>
                <a:srgbClr val="FF0000"/>
              </a:buClr>
            </a:pPr>
            <a:endParaRPr lang="el-GR" sz="1500" dirty="0">
              <a:cs typeface="Calibri" panose="020F0502020204030204" pitchFamily="34" charset="0"/>
            </a:endParaRPr>
          </a:p>
          <a:p>
            <a:pPr marL="285750" indent="-285750" algn="just">
              <a:buClr>
                <a:srgbClr val="FF0000"/>
              </a:buClr>
            </a:pPr>
            <a:r>
              <a:rPr lang="el-GR" sz="1500" dirty="0">
                <a:cs typeface="Calibri" panose="020F0502020204030204" pitchFamily="34" charset="0"/>
              </a:rPr>
              <a:t> Οι πιθανές δαπάνες διαμονής, μετακίνησης και λοιπές δαπάνες ταξιδιών των συμβούλων περιλαμβάνονται στη συνολική αμοιβή τους και δεν είναι επιλέξιμες ως διακριτές δαπάνες.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154453"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Επιλέξιμες</a:t>
            </a:r>
            <a:r>
              <a:rPr lang="en-US" sz="2800" b="1" dirty="0">
                <a:solidFill>
                  <a:srgbClr val="01567D"/>
                </a:solidFill>
                <a:latin typeface="Calibri" panose="020F0502020204030204" pitchFamily="34" charset="0"/>
                <a:cs typeface="Calibri" panose="020F0502020204030204" pitchFamily="34" charset="0"/>
              </a:rPr>
              <a:t> </a:t>
            </a:r>
            <a:r>
              <a:rPr lang="el-GR" sz="2800" b="1" dirty="0">
                <a:solidFill>
                  <a:srgbClr val="01567D"/>
                </a:solidFill>
                <a:latin typeface="Calibri" panose="020F0502020204030204" pitchFamily="34" charset="0"/>
                <a:cs typeface="Calibri" panose="020F0502020204030204" pitchFamily="34" charset="0"/>
              </a:rPr>
              <a:t>Δαπάνες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947716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50640"/>
            <a:ext cx="7416824" cy="3930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buNone/>
            </a:pPr>
            <a:r>
              <a:rPr lang="el-GR" sz="1500" b="1" u="sng" dirty="0">
                <a:cs typeface="Calibri" panose="020F0502020204030204" pitchFamily="34" charset="0"/>
              </a:rPr>
              <a:t>Μεταφορικά Μέσα </a:t>
            </a:r>
            <a:endParaRPr lang="el-GR" sz="1500" u="sng" dirty="0">
              <a:cs typeface="Calibri" panose="020F0502020204030204" pitchFamily="34" charset="0"/>
            </a:endParaRPr>
          </a:p>
          <a:p>
            <a:pPr marL="0" indent="0">
              <a:spcBef>
                <a:spcPts val="200"/>
              </a:spcBef>
              <a:spcAft>
                <a:spcPts val="200"/>
              </a:spcAft>
              <a:buNone/>
            </a:pPr>
            <a:r>
              <a:rPr lang="el-GR" sz="1500" dirty="0">
                <a:cs typeface="Calibri" panose="020F0502020204030204" pitchFamily="34" charset="0"/>
              </a:rPr>
              <a:t>Επιλέξιμες είναι:</a:t>
            </a:r>
          </a:p>
          <a:p>
            <a:pPr marL="0" indent="0" algn="just">
              <a:spcBef>
                <a:spcPts val="200"/>
              </a:spcBef>
              <a:spcAft>
                <a:spcPts val="200"/>
              </a:spcAft>
              <a:buNone/>
            </a:pPr>
            <a:r>
              <a:rPr lang="el-GR" sz="1500" dirty="0">
                <a:cs typeface="Calibri" panose="020F0502020204030204" pitchFamily="34" charset="0"/>
              </a:rPr>
              <a:t>6.1 Προμήθεια αυτοκινούμενων οχημάτων </a:t>
            </a:r>
            <a:r>
              <a:rPr lang="el-GR" sz="1500" b="1" dirty="0">
                <a:cs typeface="Calibri" panose="020F0502020204030204" pitchFamily="34" charset="0"/>
              </a:rPr>
              <a:t>αμιγώς επαγγελματικής χρήσης </a:t>
            </a:r>
            <a:r>
              <a:rPr lang="el-GR" sz="1500" dirty="0">
                <a:cs typeface="Calibri" panose="020F0502020204030204" pitchFamily="34" charset="0"/>
              </a:rPr>
              <a:t>για την κάλυψη αποκλειστικά των αναγκών της επιχείρησης.</a:t>
            </a:r>
          </a:p>
          <a:p>
            <a:pPr marL="0" indent="0" algn="just">
              <a:spcBef>
                <a:spcPts val="200"/>
              </a:spcBef>
              <a:spcAft>
                <a:spcPts val="200"/>
              </a:spcAft>
              <a:buNone/>
            </a:pPr>
            <a:r>
              <a:rPr lang="el-GR" sz="1500" dirty="0">
                <a:cs typeface="Calibri" panose="020F0502020204030204" pitchFamily="34" charset="0"/>
              </a:rPr>
              <a:t>6.2 Μετατροπή κινητήρα επαγγελματικού ή μικτής χρήσης πετρελαιοκίνητου/βενζινοκίνητου οχήματος σε κινητήρα διπλού καυσίμου πετρελαίου/βενζίνης – φυσικού αερίου (CNG) ή υγραερίου (LPG).  </a:t>
            </a:r>
          </a:p>
          <a:p>
            <a:pPr algn="just">
              <a:spcBef>
                <a:spcPts val="200"/>
              </a:spcBef>
              <a:spcAft>
                <a:spcPts val="200"/>
              </a:spcAft>
            </a:pPr>
            <a:endParaRPr lang="el-GR" sz="1500" dirty="0">
              <a:cs typeface="Calibri" panose="020F0502020204030204" pitchFamily="34" charset="0"/>
            </a:endParaRPr>
          </a:p>
          <a:p>
            <a:pPr marL="0" indent="0">
              <a:spcBef>
                <a:spcPts val="200"/>
              </a:spcBef>
              <a:spcAft>
                <a:spcPts val="200"/>
              </a:spcAft>
              <a:buNone/>
            </a:pPr>
            <a:r>
              <a:rPr lang="el-GR" sz="1500" dirty="0">
                <a:cs typeface="Calibri" panose="020F0502020204030204" pitchFamily="34" charset="0"/>
              </a:rPr>
              <a:t>Επισημαίνεται:</a:t>
            </a:r>
          </a:p>
          <a:p>
            <a:pPr marL="285750" indent="-285750" algn="just">
              <a:buClr>
                <a:srgbClr val="FF0000"/>
              </a:buClr>
            </a:pPr>
            <a:r>
              <a:rPr lang="el-GR" sz="1500" dirty="0">
                <a:cs typeface="Calibri" panose="020F0502020204030204" pitchFamily="34" charset="0"/>
              </a:rPr>
              <a:t>Το μεταφορικό μέσο θα πρέπει να είναι καινούργιο, αμεταχείριστο, στην κυριότητα της επιχείρησης και με προδιαγραφές ρύπων σύμφωνα με τα οριζόμενα στο ισχύον θεσμικό πλαίσιο.</a:t>
            </a:r>
          </a:p>
          <a:p>
            <a:pPr marL="285750" indent="-285750" algn="just">
              <a:buClr>
                <a:srgbClr val="FF0000"/>
              </a:buClr>
            </a:pPr>
            <a:endParaRPr lang="el-GR" sz="1500" dirty="0">
              <a:cs typeface="Calibri" panose="020F0502020204030204" pitchFamily="34" charset="0"/>
            </a:endParaRPr>
          </a:p>
          <a:p>
            <a:pPr marL="285750" indent="-285750" algn="just">
              <a:buClr>
                <a:srgbClr val="FF0000"/>
              </a:buClr>
            </a:pPr>
            <a:r>
              <a:rPr lang="el-GR" sz="1500" dirty="0">
                <a:cs typeface="Calibri" panose="020F0502020204030204" pitchFamily="34" charset="0"/>
              </a:rPr>
              <a:t>Η προμήθεια του μεταφορικού μέσου θα πρέπει να δικαιολογείται από την δραστηριότητα που ασκεί η επιχείρηση και να μην προορίζεται για μίσθωση. </a:t>
            </a:r>
          </a:p>
          <a:p>
            <a:endParaRPr lang="el-GR" sz="1400" dirty="0"/>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154453"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Επιλέξιμες</a:t>
            </a:r>
            <a:r>
              <a:rPr lang="en-US" sz="2800" b="1" dirty="0">
                <a:solidFill>
                  <a:srgbClr val="01567D"/>
                </a:solidFill>
                <a:latin typeface="Calibri" panose="020F0502020204030204" pitchFamily="34" charset="0"/>
                <a:cs typeface="Calibri" panose="020F0502020204030204" pitchFamily="34" charset="0"/>
              </a:rPr>
              <a:t> </a:t>
            </a:r>
            <a:r>
              <a:rPr lang="el-GR" sz="2800" b="1" dirty="0">
                <a:solidFill>
                  <a:srgbClr val="01567D"/>
                </a:solidFill>
                <a:latin typeface="Calibri" panose="020F0502020204030204" pitchFamily="34" charset="0"/>
                <a:cs typeface="Calibri" panose="020F0502020204030204" pitchFamily="34" charset="0"/>
              </a:rPr>
              <a:t>Δαπάνες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3018089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50640"/>
            <a:ext cx="7416824" cy="270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buNone/>
            </a:pPr>
            <a:r>
              <a:rPr lang="el-GR" sz="1500" b="1" u="sng" dirty="0">
                <a:cs typeface="Calibri" panose="020F0502020204030204" pitchFamily="34" charset="0"/>
              </a:rPr>
              <a:t>Μεταφορικά Μέσα </a:t>
            </a:r>
            <a:endParaRPr lang="el-GR" sz="1500" u="sng" dirty="0">
              <a:cs typeface="Calibri" panose="020F0502020204030204" pitchFamily="34" charset="0"/>
            </a:endParaRPr>
          </a:p>
          <a:p>
            <a:endParaRPr lang="el-GR" sz="1500" dirty="0">
              <a:cs typeface="Calibri" panose="020F0502020204030204" pitchFamily="34" charset="0"/>
            </a:endParaRPr>
          </a:p>
          <a:p>
            <a:pPr marL="285750" indent="-285750" algn="just">
              <a:buClr>
                <a:srgbClr val="FF0000"/>
              </a:buClr>
            </a:pPr>
            <a:r>
              <a:rPr lang="el-GR" sz="1500" dirty="0">
                <a:cs typeface="Calibri" panose="020F0502020204030204" pitchFamily="34" charset="0"/>
              </a:rPr>
              <a:t>Η δαπάνη χρηματοδοτικής μίσθωσης μεταφορικών μέσων θεωρείται επιλέξιμη δαπάνη μόνο όταν ο εκμισθωτής  μπορεί να  συνάπτει  συμβάσεις χρηματοδοτικής  μίσθωσης σύμφωνα με τις διατάξεις</a:t>
            </a:r>
            <a:r>
              <a:rPr lang="en-US" sz="1500" dirty="0">
                <a:cs typeface="Calibri" panose="020F0502020204030204" pitchFamily="34" charset="0"/>
              </a:rPr>
              <a:t> </a:t>
            </a:r>
            <a:r>
              <a:rPr lang="el-GR" sz="1500" dirty="0">
                <a:cs typeface="Calibri" panose="020F0502020204030204" pitchFamily="34" charset="0"/>
              </a:rPr>
              <a:t>του Ν. 1665/1986 (ΦΕΚ 194 Α’), όπως ισχύει, και σε κάθε περίπτωση σύμφωνα με τα οριζόμενα στο άρθρο 19 της Απόφασης του Υπουργού Οικονομίας, Υποδομών, Ναυτιλίας και Τουρισμού 81986/ΕΥΘΥ712/31.7.2015 «Εθνικοί κανόνες </a:t>
            </a:r>
            <a:r>
              <a:rPr lang="el-GR" sz="1500" dirty="0" err="1">
                <a:cs typeface="Calibri" panose="020F0502020204030204" pitchFamily="34" charset="0"/>
              </a:rPr>
              <a:t>επιλεξιμότητας</a:t>
            </a:r>
            <a:r>
              <a:rPr lang="el-GR" sz="1500" dirty="0">
                <a:cs typeface="Calibri" panose="020F0502020204030204" pitchFamily="34" charset="0"/>
              </a:rPr>
              <a:t> δαπανών για τα προγράμματα του ΕΣΠΑ 2014-2020 –Έλεγχοι νομιμότητας  δημοσίων  συμβάσεων  συγχρηματοδοτούμενων  πράξεων  ΕΣΠΑ  2014-2020 από Αρχές Διαχείρισης και Ενδιάμεσους Φορείς –Διαδικασία Ενστάσεων επί των αποτελεσμάτων αξιολόγησης πράξεων» (ΦΕΚ 1822/Β/24.08.2015), όπως ισχύει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154453"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Επιλέξιμες</a:t>
            </a:r>
            <a:r>
              <a:rPr lang="en-US" sz="2800" b="1" dirty="0">
                <a:solidFill>
                  <a:srgbClr val="01567D"/>
                </a:solidFill>
                <a:latin typeface="Calibri" panose="020F0502020204030204" pitchFamily="34" charset="0"/>
                <a:cs typeface="Calibri" panose="020F0502020204030204" pitchFamily="34" charset="0"/>
              </a:rPr>
              <a:t> </a:t>
            </a:r>
            <a:r>
              <a:rPr lang="el-GR" sz="2800" b="1" dirty="0">
                <a:solidFill>
                  <a:srgbClr val="01567D"/>
                </a:solidFill>
                <a:latin typeface="Calibri" panose="020F0502020204030204" pitchFamily="34" charset="0"/>
                <a:cs typeface="Calibri" panose="020F0502020204030204" pitchFamily="34" charset="0"/>
              </a:rPr>
              <a:t>Δαπάνες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3012570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50640"/>
            <a:ext cx="7416824" cy="385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buNone/>
            </a:pPr>
            <a:r>
              <a:rPr lang="el-GR" sz="1500" b="1" u="sng" dirty="0">
                <a:cs typeface="Calibri" panose="020F0502020204030204" pitchFamily="34" charset="0"/>
              </a:rPr>
              <a:t>Μεταφορικά Μέσα </a:t>
            </a:r>
          </a:p>
          <a:p>
            <a:endParaRPr lang="el-GR" sz="1500" b="1" u="sng" dirty="0">
              <a:cs typeface="Calibri" panose="020F0502020204030204" pitchFamily="34" charset="0"/>
            </a:endParaRPr>
          </a:p>
          <a:p>
            <a:pPr marL="285750" indent="-285750" algn="just">
              <a:buClr>
                <a:srgbClr val="FF0000"/>
              </a:buClr>
            </a:pPr>
            <a:r>
              <a:rPr lang="el-GR" sz="1500" dirty="0">
                <a:cs typeface="Calibri" panose="020F0502020204030204" pitchFamily="34" charset="0"/>
              </a:rPr>
              <a:t>Δεν είναι επιλέξιμη η κατηγορία αυτή για τις επιχειρήσεις που δραστηριοποιούνται στις οδικές εμπορευματικές μεταφορές για λογαριασμό τρίτων. </a:t>
            </a:r>
          </a:p>
          <a:p>
            <a:pPr>
              <a:buClr>
                <a:srgbClr val="FF0000"/>
              </a:buClr>
            </a:pPr>
            <a:endParaRPr lang="el-GR" sz="1500" dirty="0">
              <a:cs typeface="Calibri" panose="020F0502020204030204" pitchFamily="34" charset="0"/>
            </a:endParaRPr>
          </a:p>
          <a:p>
            <a:pPr marL="285750" indent="-285750" algn="just">
              <a:buClr>
                <a:srgbClr val="FF0000"/>
              </a:buClr>
            </a:pPr>
            <a:r>
              <a:rPr lang="el-GR" sz="1500" dirty="0">
                <a:cs typeface="Calibri" panose="020F0502020204030204" pitchFamily="34" charset="0"/>
              </a:rPr>
              <a:t>Δεν είναι επιλέξιμες οι δαπάνες που αφορούν σε δασμούς, φόρους, τέλη, έξοδα αμοιβών εκτελωνιστή και εκτελωνισμού. </a:t>
            </a:r>
          </a:p>
          <a:p>
            <a:pPr>
              <a:buClr>
                <a:srgbClr val="FF0000"/>
              </a:buClr>
            </a:pPr>
            <a:endParaRPr lang="el-GR" sz="1500" dirty="0">
              <a:cs typeface="Calibri" panose="020F0502020204030204" pitchFamily="34" charset="0"/>
            </a:endParaRPr>
          </a:p>
          <a:p>
            <a:pPr marL="285750" indent="-285750">
              <a:buClr>
                <a:srgbClr val="FF0000"/>
              </a:buClr>
            </a:pPr>
            <a:r>
              <a:rPr lang="el-GR" sz="1500" dirty="0">
                <a:cs typeface="Calibri" panose="020F0502020204030204" pitchFamily="34" charset="0"/>
              </a:rPr>
              <a:t>Η μετατροπή επαγγελματικού και μικτής χρήσης οχήματος του σημείου 6.2 είναι επιλέξιμη υπό τους ακόλουθους περιορισμούς: </a:t>
            </a:r>
          </a:p>
          <a:p>
            <a:pPr marL="285750" indent="-285750">
              <a:buClr>
                <a:srgbClr val="FF0000"/>
              </a:buClr>
            </a:pPr>
            <a:endParaRPr lang="el-GR" sz="1500" dirty="0">
              <a:cs typeface="Calibri" panose="020F0502020204030204" pitchFamily="34" charset="0"/>
            </a:endParaRPr>
          </a:p>
          <a:p>
            <a:pPr lvl="1">
              <a:buFont typeface="Courier New" panose="02070309020205020404" pitchFamily="49" charset="0"/>
              <a:buChar char="o"/>
            </a:pPr>
            <a:r>
              <a:rPr lang="el-GR" sz="1500" dirty="0">
                <a:cs typeface="Calibri" panose="020F0502020204030204" pitchFamily="34" charset="0"/>
              </a:rPr>
              <a:t>το μεταφορικό μέσο που θα μετατραπεί θα πρέπει να είναι στην κυριότητα της επιχείρησης </a:t>
            </a:r>
          </a:p>
          <a:p>
            <a:pPr lvl="1">
              <a:buFont typeface="Courier New" panose="02070309020205020404" pitchFamily="49" charset="0"/>
              <a:buChar char="o"/>
            </a:pPr>
            <a:r>
              <a:rPr lang="el-GR" sz="1500" dirty="0">
                <a:cs typeface="Calibri" panose="020F0502020204030204" pitchFamily="34" charset="0"/>
              </a:rPr>
              <a:t>το μεταφορικό μέσο που θα μετατραπεί θα πρέπει να δικαιολογείται από την δραστηριότητα που ασκεί η επιχείρηση και να μην προορίζεται για μίσθωση.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154453"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Επιλέξιμες</a:t>
            </a:r>
            <a:r>
              <a:rPr lang="en-US" sz="2800" b="1" dirty="0">
                <a:solidFill>
                  <a:srgbClr val="01567D"/>
                </a:solidFill>
                <a:latin typeface="Calibri" panose="020F0502020204030204" pitchFamily="34" charset="0"/>
                <a:cs typeface="Calibri" panose="020F0502020204030204" pitchFamily="34" charset="0"/>
              </a:rPr>
              <a:t> </a:t>
            </a:r>
            <a:r>
              <a:rPr lang="el-GR" sz="2800" b="1" dirty="0">
                <a:solidFill>
                  <a:srgbClr val="01567D"/>
                </a:solidFill>
                <a:latin typeface="Calibri" panose="020F0502020204030204" pitchFamily="34" charset="0"/>
                <a:cs typeface="Calibri" panose="020F0502020204030204" pitchFamily="34" charset="0"/>
              </a:rPr>
              <a:t>Δαπάνες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457563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50640"/>
            <a:ext cx="7416824" cy="443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buNone/>
            </a:pPr>
            <a:r>
              <a:rPr lang="el-GR" sz="1500" b="1" u="sng" dirty="0">
                <a:cs typeface="Calibri" panose="020F0502020204030204" pitchFamily="34" charset="0"/>
              </a:rPr>
              <a:t>Μεταφορικά Μέσα </a:t>
            </a:r>
          </a:p>
          <a:p>
            <a:pPr>
              <a:buClr>
                <a:srgbClr val="FF0000"/>
              </a:buClr>
            </a:pPr>
            <a:r>
              <a:rPr lang="el-GR" sz="1500" dirty="0">
                <a:cs typeface="Calibri" panose="020F0502020204030204" pitchFamily="34" charset="0"/>
              </a:rPr>
              <a:t>Το μέγιστο επιλέξιμο κόστος για: </a:t>
            </a:r>
          </a:p>
          <a:p>
            <a:pPr marL="285750" indent="-285750" algn="just">
              <a:spcBef>
                <a:spcPts val="600"/>
              </a:spcBef>
              <a:spcAft>
                <a:spcPts val="600"/>
              </a:spcAft>
              <a:buClr>
                <a:srgbClr val="FF0000"/>
              </a:buClr>
            </a:pPr>
            <a:r>
              <a:rPr lang="el-GR" sz="1500" dirty="0">
                <a:cs typeface="Calibri" panose="020F0502020204030204" pitchFamily="34" charset="0"/>
              </a:rPr>
              <a:t>μετατροπή κινητήρα </a:t>
            </a:r>
            <a:r>
              <a:rPr lang="el-GR" sz="1500" dirty="0" err="1">
                <a:cs typeface="Calibri" panose="020F0502020204030204" pitchFamily="34" charset="0"/>
              </a:rPr>
              <a:t>βαρέως</a:t>
            </a:r>
            <a:r>
              <a:rPr lang="el-GR" sz="1500" dirty="0">
                <a:cs typeface="Calibri" panose="020F0502020204030204" pitchFamily="34" charset="0"/>
              </a:rPr>
              <a:t> τύπου πετρελαιοκίνητου οχήματος άνω των 6 τόνων σε κινητήρα διπλού καυσίμου πετρελαίου – φυσικού αερίου (CNG) ή υγραερίου (LPG) μέχρι 12.000 ευρώ </a:t>
            </a:r>
          </a:p>
          <a:p>
            <a:pPr marL="285750" indent="-285750" algn="just">
              <a:spcBef>
                <a:spcPts val="600"/>
              </a:spcBef>
              <a:spcAft>
                <a:spcPts val="600"/>
              </a:spcAft>
              <a:buClr>
                <a:srgbClr val="FF0000"/>
              </a:buClr>
            </a:pPr>
            <a:r>
              <a:rPr lang="el-GR" sz="1500" dirty="0">
                <a:cs typeface="Calibri" panose="020F0502020204030204" pitchFamily="34" charset="0"/>
              </a:rPr>
              <a:t> μετατροπή κινητήρα </a:t>
            </a:r>
            <a:r>
              <a:rPr lang="el-GR" sz="1500" dirty="0" err="1">
                <a:cs typeface="Calibri" panose="020F0502020204030204" pitchFamily="34" charset="0"/>
              </a:rPr>
              <a:t>βαρέως</a:t>
            </a:r>
            <a:r>
              <a:rPr lang="el-GR" sz="1500" dirty="0">
                <a:cs typeface="Calibri" panose="020F0502020204030204" pitchFamily="34" charset="0"/>
              </a:rPr>
              <a:t> τύπου πετρελαιοκίνητου οχήματος (από 3,5 τόνους μέχρι και 6 τόνους) σε κινητήρα διπλού καυσίμου πετρελαίου – φυσικού αερίου (CNG) ή υγραερίου (LPG) μέχρι 7.000 ευρώ </a:t>
            </a:r>
          </a:p>
          <a:p>
            <a:pPr marL="285750" indent="-285750" algn="just">
              <a:spcBef>
                <a:spcPts val="600"/>
              </a:spcBef>
              <a:spcAft>
                <a:spcPts val="600"/>
              </a:spcAft>
              <a:buClr>
                <a:srgbClr val="FF0000"/>
              </a:buClr>
            </a:pPr>
            <a:r>
              <a:rPr lang="el-GR" sz="1500" dirty="0">
                <a:cs typeface="Calibri" panose="020F0502020204030204" pitchFamily="34" charset="0"/>
              </a:rPr>
              <a:t> μετατροπή κινητήρα πετρελαιοκίνητου επαγγελματικού ή μικτής χρήσης οχήματος μέχρι και 3,5 τόνους σε κινητήρα διπλού καυσίμου πετρελαίου – φυσικού αερίου (CNG) ή υγραερίου (LPG) μέχρι 3.500 ευρώ </a:t>
            </a:r>
          </a:p>
          <a:p>
            <a:pPr marL="285750" indent="-285750" algn="just">
              <a:spcBef>
                <a:spcPts val="600"/>
              </a:spcBef>
              <a:spcAft>
                <a:spcPts val="600"/>
              </a:spcAft>
              <a:buClr>
                <a:srgbClr val="FF0000"/>
              </a:buClr>
            </a:pPr>
            <a:r>
              <a:rPr lang="el-GR" sz="1500" dirty="0">
                <a:cs typeface="Calibri" panose="020F0502020204030204" pitchFamily="34" charset="0"/>
              </a:rPr>
              <a:t> μετατροπή κινητήρα μικτής χρήσης βενζινοκίνητου οχήματος μέχρι 2.500 </a:t>
            </a:r>
            <a:r>
              <a:rPr lang="el-GR" sz="1500" dirty="0" err="1">
                <a:cs typeface="Calibri" panose="020F0502020204030204" pitchFamily="34" charset="0"/>
              </a:rPr>
              <a:t>cc</a:t>
            </a:r>
            <a:r>
              <a:rPr lang="el-GR" sz="1500" dirty="0">
                <a:cs typeface="Calibri" panose="020F0502020204030204" pitchFamily="34" charset="0"/>
              </a:rPr>
              <a:t> σε κινητήρα διπλού καυσίμου βενζίνης – φυσικού αερίου (CNG) ή υγραερίου (LPG) μέχρι 2.000 ευρώ </a:t>
            </a:r>
          </a:p>
          <a:p>
            <a:pPr marL="285750" indent="-285750" algn="just">
              <a:spcBef>
                <a:spcPts val="600"/>
              </a:spcBef>
              <a:spcAft>
                <a:spcPts val="600"/>
              </a:spcAft>
              <a:buClr>
                <a:srgbClr val="FF0000"/>
              </a:buClr>
            </a:pPr>
            <a:r>
              <a:rPr lang="el-GR" sz="1500" dirty="0">
                <a:cs typeface="Calibri" panose="020F0502020204030204" pitchFamily="34" charset="0"/>
              </a:rPr>
              <a:t> μετατροπή κινητήρα μικτής χρήσης βενζινοκίνητου οχήματος άνω των 2.500cc σε κινητήρα διπλού καυσίμου βενζίνης φυσικού αερίου (CNG) ή υγραερίου (LPG) μέχρι 3.500 ευρώ.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154453"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Επιλέξιμες</a:t>
            </a:r>
            <a:r>
              <a:rPr lang="en-US" sz="2800" b="1" dirty="0">
                <a:solidFill>
                  <a:srgbClr val="01567D"/>
                </a:solidFill>
                <a:latin typeface="Calibri" panose="020F0502020204030204" pitchFamily="34" charset="0"/>
                <a:cs typeface="Calibri" panose="020F0502020204030204" pitchFamily="34" charset="0"/>
              </a:rPr>
              <a:t> </a:t>
            </a:r>
            <a:r>
              <a:rPr lang="el-GR" sz="2800" b="1" dirty="0">
                <a:solidFill>
                  <a:srgbClr val="01567D"/>
                </a:solidFill>
                <a:latin typeface="Calibri" panose="020F0502020204030204" pitchFamily="34" charset="0"/>
                <a:cs typeface="Calibri" panose="020F0502020204030204" pitchFamily="34" charset="0"/>
              </a:rPr>
              <a:t>Δαπάνες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3186885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50640"/>
            <a:ext cx="7416824" cy="476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200"/>
              </a:spcBef>
              <a:spcAft>
                <a:spcPts val="200"/>
              </a:spcAft>
              <a:buNone/>
            </a:pPr>
            <a:r>
              <a:rPr lang="el-GR" sz="1500" b="1" u="sng" dirty="0">
                <a:cs typeface="Calibri" panose="020F0502020204030204" pitchFamily="34" charset="0"/>
              </a:rPr>
              <a:t>Μισθολογικό κόστος εργαζομένων (νέο προσωπικό) </a:t>
            </a:r>
          </a:p>
          <a:p>
            <a:pPr marL="0" indent="0" algn="just">
              <a:spcBef>
                <a:spcPts val="200"/>
              </a:spcBef>
              <a:spcAft>
                <a:spcPts val="200"/>
              </a:spcAft>
              <a:buNone/>
            </a:pPr>
            <a:r>
              <a:rPr lang="el-GR" sz="1500" i="1" dirty="0">
                <a:cs typeface="Calibri" panose="020F0502020204030204" pitchFamily="34" charset="0"/>
              </a:rPr>
              <a:t>με την χρήση ρήτρας ευελιξίας, άρθρο 98 ΚΑΝ ΕΕ 1303/2013 και άρθρο 2 παρ. 3 της ΥΑΕΚΕΔ. </a:t>
            </a:r>
            <a:endParaRPr lang="el-GR" sz="1500" b="1" i="1" dirty="0">
              <a:cs typeface="Calibri" panose="020F0502020204030204" pitchFamily="34" charset="0"/>
            </a:endParaRPr>
          </a:p>
          <a:p>
            <a:pPr marL="0" indent="0" algn="just">
              <a:spcBef>
                <a:spcPts val="200"/>
              </a:spcBef>
              <a:spcAft>
                <a:spcPts val="200"/>
              </a:spcAft>
              <a:buNone/>
            </a:pPr>
            <a:r>
              <a:rPr lang="el-GR" sz="1500" dirty="0">
                <a:cs typeface="Calibri" panose="020F0502020204030204" pitchFamily="34" charset="0"/>
              </a:rPr>
              <a:t>Οι δαπάνες προσωπικού είναι επιλέξιμες υπό τους ακόλουθους όρους: </a:t>
            </a:r>
          </a:p>
          <a:p>
            <a:pPr marL="285750" indent="-285750" algn="just">
              <a:spcBef>
                <a:spcPts val="200"/>
              </a:spcBef>
              <a:spcAft>
                <a:spcPts val="200"/>
              </a:spcAft>
              <a:buClr>
                <a:srgbClr val="FF0000"/>
              </a:buClr>
              <a:buFont typeface="Wingdings" panose="05000000000000000000" pitchFamily="2" charset="2"/>
              <a:buChar char="§"/>
            </a:pPr>
            <a:r>
              <a:rPr lang="el-GR" sz="1500" dirty="0">
                <a:cs typeface="Calibri" panose="020F0502020204030204" pitchFamily="34" charset="0"/>
              </a:rPr>
              <a:t>Οι εργαζόμενοι να απασχολούνται στην επιχείρηση με εξαρτημένη πλήρη ή μερική απασχόληση (μισθωτή εργασία). </a:t>
            </a:r>
          </a:p>
          <a:p>
            <a:pPr marL="285750" indent="-285750" algn="just">
              <a:spcBef>
                <a:spcPts val="200"/>
              </a:spcBef>
              <a:spcAft>
                <a:spcPts val="200"/>
              </a:spcAft>
              <a:buClr>
                <a:srgbClr val="FF0000"/>
              </a:buClr>
              <a:buFont typeface="Wingdings" panose="05000000000000000000" pitchFamily="2" charset="2"/>
              <a:buChar char="§"/>
            </a:pPr>
            <a:r>
              <a:rPr lang="el-GR" sz="1500" dirty="0">
                <a:cs typeface="Calibri" panose="020F0502020204030204" pitchFamily="34" charset="0"/>
              </a:rPr>
              <a:t>Όλοι οι υπολογισμοί γίνονται σε ΕΜΕ. Εργαζόμενοι που απασχολούνται με μερική απασχόληση λογίζονται ως κλάσματα ΕΜΕ.</a:t>
            </a:r>
          </a:p>
          <a:p>
            <a:pPr marL="285750" indent="-285750" algn="just">
              <a:spcBef>
                <a:spcPts val="200"/>
              </a:spcBef>
              <a:spcAft>
                <a:spcPts val="200"/>
              </a:spcAft>
              <a:buClr>
                <a:srgbClr val="FF0000"/>
              </a:buClr>
              <a:buFont typeface="Wingdings" panose="05000000000000000000" pitchFamily="2" charset="2"/>
              <a:buChar char="§"/>
            </a:pPr>
            <a:r>
              <a:rPr lang="el-GR" sz="1500" dirty="0">
                <a:cs typeface="Calibri" panose="020F0502020204030204" pitchFamily="34" charset="0"/>
              </a:rPr>
              <a:t>Δαπάνες στην κατηγορία αυτή είναι επιλέξιμες κατά τη διάρκεια υλοποίησης της πράξης. </a:t>
            </a:r>
          </a:p>
          <a:p>
            <a:pPr marL="285750" indent="-285750" algn="just">
              <a:spcBef>
                <a:spcPts val="200"/>
              </a:spcBef>
              <a:spcAft>
                <a:spcPts val="200"/>
              </a:spcAft>
              <a:buClr>
                <a:srgbClr val="FF0000"/>
              </a:buClr>
              <a:buFont typeface="Wingdings" panose="05000000000000000000" pitchFamily="2" charset="2"/>
              <a:buChar char="§"/>
            </a:pPr>
            <a:r>
              <a:rPr lang="el-GR" sz="1500" dirty="0">
                <a:cs typeface="Calibri" panose="020F0502020204030204" pitchFamily="34" charset="0"/>
              </a:rPr>
              <a:t>Οι δαπάνες της κατηγορίας αυτής περιλαμβάνονται στο συνολικό επιχορηγούμενο Π/Υ του επενδυτικού σχεδίου και μέχρι του επιλέξιμου ορίου.</a:t>
            </a:r>
          </a:p>
          <a:p>
            <a:pPr marL="285750" indent="-285750" algn="just">
              <a:spcBef>
                <a:spcPts val="200"/>
              </a:spcBef>
              <a:spcAft>
                <a:spcPts val="200"/>
              </a:spcAft>
              <a:buClr>
                <a:srgbClr val="FF0000"/>
              </a:buClr>
              <a:buFont typeface="Wingdings" panose="05000000000000000000" pitchFamily="2" charset="2"/>
              <a:buChar char="§"/>
            </a:pPr>
            <a:r>
              <a:rPr lang="el-GR" sz="1500" dirty="0">
                <a:cs typeface="Calibri" panose="020F0502020204030204" pitchFamily="34" charset="0"/>
              </a:rPr>
              <a:t>Οι επιχορηγούμενες ετήσιες μονάδες εργασίας (ΕΜΕ) πρέπει να είναι πρόσθετες ως προς τις  ΕΜΕ  της  επιχείρησης  που  αυτή  διέθετε  το  έτος  πριν  την  υποβολή  της  αίτησης χρηματοδότησης.  Δεν  δύναται  να  επιχορηγηθούν  ΕΜΕ  του  έτους  που  προηγείται  του έτους υποβολής της αίτησης χρηματοδότησης (π.χ. για επιχειρήσεις που υπέβαλαν αίτηση χρηματοδότησης εντός του 2020 δε θεωρούνται επιλέξιμες οι δαπάνες μισθοδοσίας της περιόδου που προηγείται της 1ης Ιανουαρίου 2020) </a:t>
            </a:r>
          </a:p>
          <a:p>
            <a:pPr marL="285750" indent="-285750" algn="just">
              <a:spcBef>
                <a:spcPts val="200"/>
              </a:spcBef>
              <a:spcAft>
                <a:spcPts val="200"/>
              </a:spcAft>
              <a:buClr>
                <a:srgbClr val="FF0000"/>
              </a:buClr>
              <a:buFont typeface="Wingdings" panose="05000000000000000000" pitchFamily="2" charset="2"/>
              <a:buChar char="§"/>
            </a:pPr>
            <a:r>
              <a:rPr lang="el-GR" sz="1500" dirty="0">
                <a:cs typeface="Calibri" panose="020F0502020204030204" pitchFamily="34" charset="0"/>
              </a:rPr>
              <a:t>Οι επιχορηγούμενες ετήσιες μονάδες εργασίας (ΕΜΕ) είναι απαραίτητε</a:t>
            </a:r>
            <a:r>
              <a:rPr lang="el-GR" sz="1500" dirty="0"/>
              <a:t>ς </a:t>
            </a:r>
            <a:r>
              <a:rPr lang="el-GR" sz="1500" dirty="0">
                <a:cs typeface="Calibri" panose="020F0502020204030204" pitchFamily="34" charset="0"/>
              </a:rPr>
              <a:t>για την ικανοποιητική υλοποίηση της πράξης και συνδέονται άμεσα με αυτήν</a:t>
            </a:r>
            <a:r>
              <a:rPr lang="en-US" sz="1500" dirty="0">
                <a:cs typeface="Calibri" panose="020F0502020204030204" pitchFamily="34" charset="0"/>
              </a:rPr>
              <a:t>.</a:t>
            </a:r>
            <a:endParaRPr lang="el-GR" sz="1500" dirty="0"/>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154453"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Επιλέξιμες</a:t>
            </a:r>
            <a:r>
              <a:rPr lang="en-US" sz="2800" b="1" dirty="0">
                <a:solidFill>
                  <a:srgbClr val="01567D"/>
                </a:solidFill>
                <a:latin typeface="Calibri" panose="020F0502020204030204" pitchFamily="34" charset="0"/>
                <a:cs typeface="Calibri" panose="020F0502020204030204" pitchFamily="34" charset="0"/>
              </a:rPr>
              <a:t> </a:t>
            </a:r>
            <a:r>
              <a:rPr lang="el-GR" sz="2800" b="1" dirty="0">
                <a:solidFill>
                  <a:srgbClr val="01567D"/>
                </a:solidFill>
                <a:latin typeface="Calibri" panose="020F0502020204030204" pitchFamily="34" charset="0"/>
                <a:cs typeface="Calibri" panose="020F0502020204030204" pitchFamily="34" charset="0"/>
              </a:rPr>
              <a:t>Δαπάνες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1141421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92792"/>
            <a:ext cx="4104456" cy="295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600"/>
              </a:spcBef>
              <a:spcAft>
                <a:spcPts val="600"/>
              </a:spcAft>
              <a:buNone/>
            </a:pPr>
            <a:r>
              <a:rPr lang="el-GR" sz="1800" b="1" dirty="0">
                <a:cs typeface="Calibri" panose="020F0502020204030204" pitchFamily="34" charset="0"/>
              </a:rPr>
              <a:t>Στόχος</a:t>
            </a:r>
            <a:r>
              <a:rPr lang="el-GR" sz="1800" dirty="0">
                <a:cs typeface="Calibri" panose="020F0502020204030204" pitchFamily="34" charset="0"/>
              </a:rPr>
              <a:t> της δράσης είναι ενίσχυση </a:t>
            </a:r>
            <a:r>
              <a:rPr lang="el-GR" sz="1800" b="1" dirty="0">
                <a:cs typeface="Calibri" panose="020F0502020204030204" pitchFamily="34" charset="0"/>
              </a:rPr>
              <a:t>υφιστάμενων μικρών και πολύ μικρών επιχειρήσεων</a:t>
            </a:r>
            <a:r>
              <a:rPr lang="el-GR" sz="1800" dirty="0">
                <a:cs typeface="Calibri" panose="020F0502020204030204" pitchFamily="34" charset="0"/>
              </a:rPr>
              <a:t>, προκειμένου να αναβαθμίσουν και να βελτιώσουν την ανταγωνιστική τους θέση στην εσωτερική και εξωτερική αγορά, επενδύοντας στον εκσυγχρονισμό του παραγωγικού εξοπλισμού τους και στην πιστοποίηση των προϊόντων τους.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48680"/>
            <a:ext cx="3050643"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Στόχος της Δράσης </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pic>
        <p:nvPicPr>
          <p:cNvPr id="7" name="Picture 6">
            <a:extLst>
              <a:ext uri="{FF2B5EF4-FFF2-40B4-BE49-F238E27FC236}">
                <a16:creationId xmlns:a16="http://schemas.microsoft.com/office/drawing/2014/main" id="{229A81F7-86E1-4B2F-8ACD-AE1ACC2F3E8C}"/>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1862925"/>
            <a:ext cx="2696631" cy="1800000"/>
          </a:xfrm>
          <a:prstGeom prst="rect">
            <a:avLst/>
          </a:prstGeom>
        </p:spPr>
      </p:pic>
    </p:spTree>
    <p:extLst>
      <p:ext uri="{BB962C8B-B14F-4D97-AF65-F5344CB8AC3E}">
        <p14:creationId xmlns:p14="http://schemas.microsoft.com/office/powerpoint/2010/main" val="13830364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50640"/>
            <a:ext cx="7416824" cy="317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600"/>
              </a:spcBef>
              <a:spcAft>
                <a:spcPts val="600"/>
              </a:spcAft>
              <a:buNone/>
            </a:pPr>
            <a:r>
              <a:rPr lang="el-GR" sz="1500" b="1" u="sng" dirty="0">
                <a:cs typeface="Calibri" panose="020F0502020204030204" pitchFamily="34" charset="0"/>
              </a:rPr>
              <a:t>Μισθολογικό κόστος εργαζομένων (νέο προσωπικό) </a:t>
            </a:r>
          </a:p>
          <a:p>
            <a:pPr marL="285750" indent="-285750" algn="just">
              <a:spcBef>
                <a:spcPts val="200"/>
              </a:spcBef>
              <a:spcAft>
                <a:spcPts val="200"/>
              </a:spcAft>
              <a:buClr>
                <a:srgbClr val="E3000F"/>
              </a:buClr>
              <a:buFont typeface="Wingdings" panose="05000000000000000000" pitchFamily="2" charset="2"/>
              <a:buChar char="§"/>
            </a:pPr>
            <a:r>
              <a:rPr lang="el-GR" sz="1500" dirty="0">
                <a:cs typeface="Calibri" panose="020F0502020204030204" pitchFamily="34" charset="0"/>
              </a:rPr>
              <a:t>Οι ΕΜΕ πιστοποιούνται απολογιστικά (πλήρεις ή κλάσματα ΕΜΕ), με βάση τα στοιχεία απασχόλησης που θα αναφέρονται στο αίτημα του δικαιούχου για την πιστοποίηση της ολοκλήρωσης του επενδυτικού σχεδίου. </a:t>
            </a:r>
          </a:p>
          <a:p>
            <a:pPr marL="285750" lvl="0" indent="-285750" algn="just">
              <a:spcBef>
                <a:spcPts val="200"/>
              </a:spcBef>
              <a:spcAft>
                <a:spcPts val="200"/>
              </a:spcAft>
              <a:buClr>
                <a:srgbClr val="E3000F"/>
              </a:buClr>
              <a:buFont typeface="Wingdings" panose="05000000000000000000" pitchFamily="2" charset="2"/>
              <a:buChar char="§"/>
            </a:pPr>
            <a:r>
              <a:rPr lang="el-GR" sz="1500" dirty="0">
                <a:solidFill>
                  <a:prstClr val="black"/>
                </a:solidFill>
                <a:cs typeface="Calibri" panose="020F0502020204030204" pitchFamily="34" charset="0"/>
              </a:rPr>
              <a:t>Ε.Μ.Ε. μισθωτής εργασίας το κόστος της οποίας επιχορηγείται από άλλο Φορέα (πχ ΟΑΕΔ), δεν είναι  επιλέξιμη  δαπάνη  προς  συγχρηματοδότηση  στην  παρούσα  Κατηγορία  Δαπανών,  αλλά </a:t>
            </a:r>
            <a:r>
              <a:rPr lang="el-GR" sz="1500" dirty="0" err="1">
                <a:solidFill>
                  <a:prstClr val="black"/>
                </a:solidFill>
                <a:cs typeface="Calibri" panose="020F0502020204030204" pitchFamily="34" charset="0"/>
              </a:rPr>
              <a:t>προσμετράται</a:t>
            </a:r>
            <a:r>
              <a:rPr lang="el-GR" sz="1500" dirty="0">
                <a:solidFill>
                  <a:prstClr val="black"/>
                </a:solidFill>
                <a:cs typeface="Calibri" panose="020F0502020204030204" pitchFamily="34" charset="0"/>
              </a:rPr>
              <a:t> στη διατήρηση προσωπικού. Δεν είναι επιλέξιμο το κόστος εργαζομένου ο οποίος κάνει  πρακτική  άσκηση  σε  δικαιούχο  επιχείρηση  και  δεν  </a:t>
            </a:r>
            <a:r>
              <a:rPr lang="el-GR" sz="1500" dirty="0" err="1">
                <a:solidFill>
                  <a:prstClr val="black"/>
                </a:solidFill>
                <a:cs typeface="Calibri" panose="020F0502020204030204" pitchFamily="34" charset="0"/>
              </a:rPr>
              <a:t>προσμετράται</a:t>
            </a:r>
            <a:r>
              <a:rPr lang="el-GR" sz="1500" dirty="0">
                <a:solidFill>
                  <a:prstClr val="black"/>
                </a:solidFill>
                <a:cs typeface="Calibri" panose="020F0502020204030204" pitchFamily="34" charset="0"/>
              </a:rPr>
              <a:t>  στην  διατήρηση προσωπικού</a:t>
            </a:r>
          </a:p>
          <a:p>
            <a:pPr marL="285750" lvl="0" indent="-285750" algn="just">
              <a:spcBef>
                <a:spcPts val="200"/>
              </a:spcBef>
              <a:spcAft>
                <a:spcPts val="200"/>
              </a:spcAft>
              <a:buClr>
                <a:srgbClr val="E3000F"/>
              </a:buClr>
              <a:buFont typeface="Wingdings" panose="05000000000000000000" pitchFamily="2" charset="2"/>
              <a:buChar char="§"/>
            </a:pPr>
            <a:r>
              <a:rPr lang="el-GR" sz="1500" dirty="0">
                <a:cs typeface="Calibri" panose="020F0502020204030204" pitchFamily="34" charset="0"/>
              </a:rPr>
              <a:t>Δεν </a:t>
            </a:r>
            <a:r>
              <a:rPr lang="el-GR" sz="1500" dirty="0" err="1">
                <a:cs typeface="Calibri" panose="020F0502020204030204" pitchFamily="34" charset="0"/>
              </a:rPr>
              <a:t>προσμετράται</a:t>
            </a:r>
            <a:r>
              <a:rPr lang="el-GR" sz="1500" dirty="0">
                <a:cs typeface="Calibri" panose="020F0502020204030204" pitchFamily="34" charset="0"/>
              </a:rPr>
              <a:t> η πρόσληψη εργαζομένων με σχέση μισθωτής εργασίας που είναι σύζυγοι ή συγγενείς α’ και β’ βαθμού των επενδυτών – μετόχων και των ασκούντων τη διοίκηση/εκπροσώπηση της επιχείρησης.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154453"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Επιλέξιμες</a:t>
            </a:r>
            <a:r>
              <a:rPr lang="en-US" sz="2800" b="1" dirty="0">
                <a:solidFill>
                  <a:srgbClr val="01567D"/>
                </a:solidFill>
                <a:latin typeface="Calibri" panose="020F0502020204030204" pitchFamily="34" charset="0"/>
                <a:cs typeface="Calibri" panose="020F0502020204030204" pitchFamily="34" charset="0"/>
              </a:rPr>
              <a:t> </a:t>
            </a:r>
            <a:r>
              <a:rPr lang="el-GR" sz="2800" b="1" dirty="0">
                <a:solidFill>
                  <a:srgbClr val="01567D"/>
                </a:solidFill>
                <a:latin typeface="Calibri" panose="020F0502020204030204" pitchFamily="34" charset="0"/>
                <a:cs typeface="Calibri" panose="020F0502020204030204" pitchFamily="34" charset="0"/>
              </a:rPr>
              <a:t>Δαπάνες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2906281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50640"/>
            <a:ext cx="7416824" cy="357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300"/>
              </a:spcBef>
              <a:spcAft>
                <a:spcPts val="300"/>
              </a:spcAft>
              <a:buNone/>
            </a:pPr>
            <a:r>
              <a:rPr lang="el-GR" sz="1500" b="1" u="sng" dirty="0">
                <a:cs typeface="Calibri" panose="020F0502020204030204" pitchFamily="34" charset="0"/>
              </a:rPr>
              <a:t>Δεν είναι επιλέξιμες οι ακόλουθες δαπάνες:</a:t>
            </a:r>
          </a:p>
          <a:p>
            <a:pPr marL="285750" indent="-285750" algn="just">
              <a:spcBef>
                <a:spcPts val="300"/>
              </a:spcBef>
              <a:spcAft>
                <a:spcPts val="300"/>
              </a:spcAft>
              <a:buClr>
                <a:srgbClr val="FF0000"/>
              </a:buClr>
              <a:buFont typeface="Wingdings" panose="05000000000000000000" pitchFamily="2" charset="2"/>
              <a:buChar char="§"/>
            </a:pPr>
            <a:r>
              <a:rPr lang="el-GR" sz="1500" dirty="0">
                <a:cs typeface="Calibri" panose="020F0502020204030204" pitchFamily="34" charset="0"/>
              </a:rPr>
              <a:t>δαπάνες που πραγματοποιούνται πριν από τον χρόνο έναρξης </a:t>
            </a:r>
            <a:r>
              <a:rPr lang="el-GR" sz="1500" dirty="0" err="1">
                <a:cs typeface="Calibri" panose="020F0502020204030204" pitchFamily="34" charset="0"/>
              </a:rPr>
              <a:t>επιλεξιμότητας</a:t>
            </a:r>
            <a:r>
              <a:rPr lang="el-GR" sz="1500" dirty="0">
                <a:cs typeface="Calibri" panose="020F0502020204030204" pitchFamily="34" charset="0"/>
              </a:rPr>
              <a:t> δαπανών,</a:t>
            </a:r>
          </a:p>
          <a:p>
            <a:pPr marL="285750" indent="-285750" algn="just">
              <a:spcBef>
                <a:spcPts val="300"/>
              </a:spcBef>
              <a:spcAft>
                <a:spcPts val="300"/>
              </a:spcAft>
              <a:buClr>
                <a:srgbClr val="FF0000"/>
              </a:buClr>
              <a:buFont typeface="Wingdings" panose="05000000000000000000" pitchFamily="2" charset="2"/>
              <a:buChar char="§"/>
            </a:pPr>
            <a:r>
              <a:rPr lang="el-GR" sz="1500" dirty="0">
                <a:cs typeface="Calibri" panose="020F0502020204030204" pitchFamily="34" charset="0"/>
              </a:rPr>
              <a:t>πάσης φύσεως παραστατικά </a:t>
            </a:r>
            <a:r>
              <a:rPr lang="el-GR" sz="1500" dirty="0" err="1">
                <a:cs typeface="Calibri" panose="020F0502020204030204" pitchFamily="34" charset="0"/>
              </a:rPr>
              <a:t>αυτοτιμολόγησης</a:t>
            </a:r>
            <a:r>
              <a:rPr lang="el-GR" sz="1500" dirty="0">
                <a:cs typeface="Calibri" panose="020F0502020204030204" pitchFamily="34" charset="0"/>
              </a:rPr>
              <a:t>,</a:t>
            </a:r>
          </a:p>
          <a:p>
            <a:pPr marL="285750" indent="-285750" algn="just">
              <a:spcBef>
                <a:spcPts val="300"/>
              </a:spcBef>
              <a:spcAft>
                <a:spcPts val="300"/>
              </a:spcAft>
              <a:buClr>
                <a:srgbClr val="FF0000"/>
              </a:buClr>
              <a:buFont typeface="Wingdings" panose="05000000000000000000" pitchFamily="2" charset="2"/>
              <a:buChar char="§"/>
            </a:pPr>
            <a:r>
              <a:rPr lang="el-GR" sz="1500" dirty="0">
                <a:cs typeface="Calibri" panose="020F0502020204030204" pitchFamily="34" charset="0"/>
              </a:rPr>
              <a:t>δασμοί, φόροι, τέλη, χρεωστικοί τόκοι, προμήθειες χρηματοπιστωτικών συναλλαγών, έξοδα συναλλάγματος, χρεωστικές συναλλαγματικές διαφορές, λοιπά </a:t>
            </a:r>
            <a:r>
              <a:rPr lang="el-GR" sz="1500" dirty="0" err="1">
                <a:cs typeface="Calibri" panose="020F0502020204030204" pitchFamily="34" charset="0"/>
              </a:rPr>
              <a:t>χρημ</a:t>
            </a:r>
            <a:r>
              <a:rPr lang="el-GR" sz="1500" dirty="0">
                <a:cs typeface="Calibri" panose="020F0502020204030204" pitchFamily="34" charset="0"/>
              </a:rPr>
              <a:t>/</a:t>
            </a:r>
            <a:r>
              <a:rPr lang="el-GR" sz="1500" dirty="0" err="1">
                <a:cs typeface="Calibri" panose="020F0502020204030204" pitchFamily="34" charset="0"/>
              </a:rPr>
              <a:t>κά</a:t>
            </a:r>
            <a:r>
              <a:rPr lang="el-GR" sz="1500" dirty="0">
                <a:cs typeface="Calibri" panose="020F0502020204030204" pitchFamily="34" charset="0"/>
              </a:rPr>
              <a:t> έξοδα,</a:t>
            </a:r>
          </a:p>
          <a:p>
            <a:pPr marL="285750" indent="-285750" algn="just">
              <a:spcBef>
                <a:spcPts val="300"/>
              </a:spcBef>
              <a:spcAft>
                <a:spcPts val="300"/>
              </a:spcAft>
              <a:buClr>
                <a:srgbClr val="FF0000"/>
              </a:buClr>
              <a:buFont typeface="Wingdings" panose="05000000000000000000" pitchFamily="2" charset="2"/>
              <a:buChar char="§"/>
            </a:pPr>
            <a:r>
              <a:rPr lang="el-GR" sz="1500" dirty="0">
                <a:cs typeface="Calibri" panose="020F0502020204030204" pitchFamily="34" charset="0"/>
              </a:rPr>
              <a:t>ο ανακτήσιμος ΦΠΑ. Ο ΦΠΑ είναι επιλέξιμος εφόσον ο δικαιούχος δεν έχει δικαίωμα έκπτωσης ΦΠΑ, </a:t>
            </a:r>
          </a:p>
          <a:p>
            <a:pPr marL="285750" indent="-285750" algn="just">
              <a:spcBef>
                <a:spcPts val="300"/>
              </a:spcBef>
              <a:spcAft>
                <a:spcPts val="300"/>
              </a:spcAft>
              <a:buClr>
                <a:srgbClr val="FF0000"/>
              </a:buClr>
              <a:buFont typeface="Wingdings" panose="05000000000000000000" pitchFamily="2" charset="2"/>
              <a:buChar char="§"/>
            </a:pPr>
            <a:r>
              <a:rPr lang="el-GR" sz="1500" dirty="0">
                <a:cs typeface="Calibri" panose="020F0502020204030204" pitchFamily="34" charset="0"/>
              </a:rPr>
              <a:t>δαπάνες για εξοπλισμό που δε συνάδει με τη δραστηριότητα και τη δυναμικότητα της επένδυσης (απορρίπτεται στην πιστοποίηση),</a:t>
            </a:r>
          </a:p>
          <a:p>
            <a:pPr marL="285750" indent="-285750" algn="just">
              <a:spcBef>
                <a:spcPts val="300"/>
              </a:spcBef>
              <a:spcAft>
                <a:spcPts val="300"/>
              </a:spcAft>
              <a:buClr>
                <a:srgbClr val="FF0000"/>
              </a:buClr>
              <a:buFont typeface="Wingdings" panose="05000000000000000000" pitchFamily="2" charset="2"/>
              <a:buChar char="§"/>
            </a:pPr>
            <a:r>
              <a:rPr lang="el-GR" sz="1500" dirty="0">
                <a:cs typeface="Calibri" panose="020F0502020204030204" pitchFamily="34" charset="0"/>
              </a:rPr>
              <a:t>αγορά εξοπλισμού που προορίζεται για εκμίσθωση (εξαιρούνται οι περιπτώσεις που η εκμίσθωση αποτελεί αντικείμενο της επένδυσης και ο αντίστοιχος ΚΑΔ είναι επιλέξιμος),</a:t>
            </a:r>
          </a:p>
          <a:p>
            <a:pPr marL="285750" indent="-285750" algn="just">
              <a:spcBef>
                <a:spcPts val="300"/>
              </a:spcBef>
              <a:spcAft>
                <a:spcPts val="300"/>
              </a:spcAft>
              <a:buClr>
                <a:srgbClr val="FF0000"/>
              </a:buClr>
              <a:buFont typeface="Wingdings" panose="05000000000000000000" pitchFamily="2" charset="2"/>
              <a:buChar char="§"/>
            </a:pPr>
            <a:r>
              <a:rPr lang="el-GR" sz="1500" dirty="0">
                <a:cs typeface="Calibri" panose="020F0502020204030204" pitchFamily="34" charset="0"/>
              </a:rPr>
              <a:t>αγορά εξοπλισμού που δεν είναι καινούριος και αμεταχείριστος ή δεν έχει περιέλθει η κυριότητά του στον φορέα της επένδυσης.</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154453"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Επιλέξιμες</a:t>
            </a:r>
            <a:r>
              <a:rPr lang="en-US" sz="2800" b="1" dirty="0">
                <a:solidFill>
                  <a:srgbClr val="01567D"/>
                </a:solidFill>
                <a:latin typeface="Calibri" panose="020F0502020204030204" pitchFamily="34" charset="0"/>
                <a:cs typeface="Calibri" panose="020F0502020204030204" pitchFamily="34" charset="0"/>
              </a:rPr>
              <a:t> </a:t>
            </a:r>
            <a:r>
              <a:rPr lang="el-GR" sz="2800" b="1" dirty="0">
                <a:solidFill>
                  <a:srgbClr val="01567D"/>
                </a:solidFill>
                <a:latin typeface="Calibri" panose="020F0502020204030204" pitchFamily="34" charset="0"/>
                <a:cs typeface="Calibri" panose="020F0502020204030204" pitchFamily="34" charset="0"/>
              </a:rPr>
              <a:t>Δαπάνες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34318854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5E2B621-1F89-4D4F-90AB-CB4E30383531}"/>
              </a:ext>
            </a:extLst>
          </p:cNvPr>
          <p:cNvPicPr>
            <a:picLocks noChangeAspect="1"/>
          </p:cNvPicPr>
          <p:nvPr/>
        </p:nvPicPr>
        <p:blipFill rotWithShape="1">
          <a:blip r:embed="rId3">
            <a:grayscl/>
            <a:extLst>
              <a:ext uri="{28A0092B-C50C-407E-A947-70E740481C1C}">
                <a14:useLocalDpi xmlns:a14="http://schemas.microsoft.com/office/drawing/2010/main" val="0"/>
              </a:ext>
            </a:extLst>
          </a:blip>
          <a:srcRect l="6064" t="-2" r="31717"/>
          <a:stretch/>
        </p:blipFill>
        <p:spPr>
          <a:xfrm>
            <a:off x="2751826" y="10"/>
            <a:ext cx="6392174" cy="6857990"/>
          </a:xfrm>
          <a:prstGeom prst="rect">
            <a:avLst/>
          </a:prstGeom>
        </p:spPr>
      </p:pic>
      <p:sp>
        <p:nvSpPr>
          <p:cNvPr id="22" name="Rectangle 21">
            <a:extLst>
              <a:ext uri="{FF2B5EF4-FFF2-40B4-BE49-F238E27FC236}">
                <a16:creationId xmlns:a16="http://schemas.microsoft.com/office/drawing/2014/main" id="{EFAFE224-6BD1-4DCB-BE3F-08B0020410C0}"/>
              </a:ext>
            </a:extLst>
          </p:cNvPr>
          <p:cNvSpPr/>
          <p:nvPr/>
        </p:nvSpPr>
        <p:spPr>
          <a:xfrm>
            <a:off x="0" y="0"/>
            <a:ext cx="3995936" cy="6858000"/>
          </a:xfrm>
          <a:prstGeom prst="rect">
            <a:avLst/>
          </a:prstGeom>
          <a:solidFill>
            <a:srgbClr val="E3010F"/>
          </a:solidFill>
          <a:ln>
            <a:solidFill>
              <a:srgbClr val="E30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3" name="Rectangle 22">
            <a:extLst>
              <a:ext uri="{FF2B5EF4-FFF2-40B4-BE49-F238E27FC236}">
                <a16:creationId xmlns:a16="http://schemas.microsoft.com/office/drawing/2014/main" id="{D2D29367-10B3-4E66-B371-B2C36BF088D8}"/>
              </a:ext>
            </a:extLst>
          </p:cNvPr>
          <p:cNvSpPr/>
          <p:nvPr/>
        </p:nvSpPr>
        <p:spPr>
          <a:xfrm>
            <a:off x="0" y="3789040"/>
            <a:ext cx="4283968" cy="1368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Rectangle 23">
            <a:extLst>
              <a:ext uri="{FF2B5EF4-FFF2-40B4-BE49-F238E27FC236}">
                <a16:creationId xmlns:a16="http://schemas.microsoft.com/office/drawing/2014/main" id="{04A5AE31-1553-4080-B215-DF36924AAC7C}"/>
              </a:ext>
            </a:extLst>
          </p:cNvPr>
          <p:cNvSpPr/>
          <p:nvPr/>
        </p:nvSpPr>
        <p:spPr>
          <a:xfrm>
            <a:off x="251520" y="692696"/>
            <a:ext cx="3456384" cy="5416868"/>
          </a:xfrm>
          <a:prstGeom prst="rect">
            <a:avLst/>
          </a:prstGeom>
        </p:spPr>
        <p:txBody>
          <a:bodyPr wrap="square">
            <a:spAutoFit/>
          </a:bodyPr>
          <a:lstStyle/>
          <a:p>
            <a:pPr marL="285750" indent="-285750">
              <a:spcBef>
                <a:spcPts val="300"/>
              </a:spcBef>
              <a:spcAft>
                <a:spcPts val="300"/>
              </a:spcAft>
              <a:buFont typeface="Wingdings" panose="05000000000000000000" pitchFamily="2" charset="2"/>
              <a:buChar char="§"/>
            </a:pPr>
            <a:r>
              <a:rPr lang="el-GR" dirty="0">
                <a:solidFill>
                  <a:schemeClr val="bg1"/>
                </a:solidFill>
                <a:latin typeface="Calibri" panose="020F0502020204030204" pitchFamily="34" charset="0"/>
              </a:rPr>
              <a:t>1</a:t>
            </a:r>
            <a:r>
              <a:rPr lang="en-US" dirty="0">
                <a:solidFill>
                  <a:schemeClr val="bg1"/>
                </a:solidFill>
                <a:latin typeface="Calibri" panose="020F0502020204030204" pitchFamily="34" charset="0"/>
              </a:rPr>
              <a:t>.</a:t>
            </a:r>
            <a:r>
              <a:rPr lang="el-GR" dirty="0">
                <a:solidFill>
                  <a:schemeClr val="bg1"/>
                </a:solidFill>
                <a:latin typeface="Calibri" panose="020F0502020204030204" pitchFamily="34" charset="0"/>
              </a:rPr>
              <a:t> Βασικά χαρακτηριστικά της δράσης </a:t>
            </a:r>
          </a:p>
          <a:p>
            <a:pPr marL="285750" indent="-285750">
              <a:spcBef>
                <a:spcPts val="300"/>
              </a:spcBef>
              <a:spcAft>
                <a:spcPts val="300"/>
              </a:spcAft>
              <a:buFont typeface="Wingdings" panose="05000000000000000000" pitchFamily="2" charset="2"/>
              <a:buChar char="§"/>
            </a:pPr>
            <a:endParaRPr lang="el-GR" b="1" dirty="0">
              <a:solidFill>
                <a:schemeClr val="bg1"/>
              </a:solidFill>
              <a:latin typeface="Calibri" panose="020F0502020204030204" pitchFamily="34" charset="0"/>
            </a:endParaRPr>
          </a:p>
          <a:p>
            <a:pPr marL="285750" indent="-285750">
              <a:spcBef>
                <a:spcPts val="300"/>
              </a:spcBef>
              <a:spcAft>
                <a:spcPts val="300"/>
              </a:spcAft>
              <a:buFont typeface="Wingdings" panose="05000000000000000000" pitchFamily="2" charset="2"/>
              <a:buChar char="§"/>
            </a:pPr>
            <a:r>
              <a:rPr lang="el-GR" dirty="0">
                <a:solidFill>
                  <a:schemeClr val="bg1"/>
                </a:solidFill>
                <a:latin typeface="Calibri" panose="020F0502020204030204" pitchFamily="34" charset="0"/>
              </a:rPr>
              <a:t>2</a:t>
            </a:r>
            <a:r>
              <a:rPr lang="en-US" dirty="0">
                <a:solidFill>
                  <a:schemeClr val="bg1"/>
                </a:solidFill>
                <a:latin typeface="Calibri" panose="020F0502020204030204" pitchFamily="34" charset="0"/>
              </a:rPr>
              <a:t>.</a:t>
            </a:r>
            <a:r>
              <a:rPr lang="el-GR" dirty="0">
                <a:solidFill>
                  <a:schemeClr val="bg1"/>
                </a:solidFill>
                <a:latin typeface="Calibri" panose="020F0502020204030204" pitchFamily="34" charset="0"/>
              </a:rPr>
              <a:t> Ποιοι μπορούν να λάβουν χρηματοδότηση στο πλαίσιο της δράσης</a:t>
            </a:r>
            <a:endParaRPr lang="en-US" dirty="0">
              <a:solidFill>
                <a:schemeClr val="bg1"/>
              </a:solidFill>
              <a:latin typeface="Calibri" panose="020F0502020204030204" pitchFamily="34" charset="0"/>
            </a:endParaRPr>
          </a:p>
          <a:p>
            <a:pPr marL="285750" indent="-285750">
              <a:spcBef>
                <a:spcPts val="300"/>
              </a:spcBef>
              <a:spcAft>
                <a:spcPts val="300"/>
              </a:spcAft>
              <a:buFont typeface="Wingdings" panose="05000000000000000000" pitchFamily="2" charset="2"/>
              <a:buChar char="§"/>
            </a:pPr>
            <a:endParaRPr lang="en-US" dirty="0">
              <a:solidFill>
                <a:schemeClr val="bg1"/>
              </a:solidFill>
              <a:latin typeface="Calibri" panose="020F0502020204030204" pitchFamily="34" charset="0"/>
            </a:endParaRPr>
          </a:p>
          <a:p>
            <a:pPr marL="285750" indent="-285750">
              <a:spcBef>
                <a:spcPts val="300"/>
              </a:spcBef>
              <a:spcAft>
                <a:spcPts val="300"/>
              </a:spcAft>
              <a:buFont typeface="Wingdings" panose="05000000000000000000" pitchFamily="2" charset="2"/>
              <a:buChar char="§"/>
            </a:pPr>
            <a:r>
              <a:rPr lang="el-GR" dirty="0">
                <a:solidFill>
                  <a:schemeClr val="bg1"/>
                </a:solidFill>
                <a:latin typeface="Calibri" panose="020F0502020204030204" pitchFamily="34" charset="0"/>
              </a:rPr>
              <a:t>3</a:t>
            </a:r>
            <a:r>
              <a:rPr lang="en-US" dirty="0">
                <a:solidFill>
                  <a:schemeClr val="bg1"/>
                </a:solidFill>
                <a:latin typeface="Calibri" panose="020F0502020204030204" pitchFamily="34" charset="0"/>
              </a:rPr>
              <a:t>. </a:t>
            </a:r>
            <a:r>
              <a:rPr lang="el-GR" dirty="0">
                <a:solidFill>
                  <a:schemeClr val="bg1"/>
                </a:solidFill>
                <a:latin typeface="Calibri" panose="020F0502020204030204" pitchFamily="34" charset="0"/>
              </a:rPr>
              <a:t>Ποιες δραστηριότητες και ποιες δαπάνες μπορούν να ενισχυθούν</a:t>
            </a:r>
            <a:endParaRPr lang="en-US" dirty="0">
              <a:solidFill>
                <a:schemeClr val="bg1"/>
              </a:solidFill>
              <a:latin typeface="Calibri" panose="020F0502020204030204" pitchFamily="34" charset="0"/>
            </a:endParaRPr>
          </a:p>
          <a:p>
            <a:pPr>
              <a:spcBef>
                <a:spcPts val="300"/>
              </a:spcBef>
              <a:spcAft>
                <a:spcPts val="300"/>
              </a:spcAft>
            </a:pPr>
            <a:endParaRPr lang="en-US" dirty="0">
              <a:solidFill>
                <a:schemeClr val="bg1"/>
              </a:solidFill>
              <a:latin typeface="Calibri" panose="020F0502020204030204" pitchFamily="34" charset="0"/>
            </a:endParaRPr>
          </a:p>
          <a:p>
            <a:pPr marL="285750" indent="-285750">
              <a:spcBef>
                <a:spcPts val="300"/>
              </a:spcBef>
              <a:spcAft>
                <a:spcPts val="300"/>
              </a:spcAft>
              <a:buFont typeface="Wingdings" panose="05000000000000000000" pitchFamily="2" charset="2"/>
              <a:buChar char="§"/>
            </a:pPr>
            <a:r>
              <a:rPr lang="en-US" b="1" dirty="0">
                <a:solidFill>
                  <a:schemeClr val="bg1"/>
                </a:solidFill>
                <a:latin typeface="Calibri" panose="020F0502020204030204" pitchFamily="34" charset="0"/>
              </a:rPr>
              <a:t>4. </a:t>
            </a:r>
            <a:r>
              <a:rPr lang="el-GR" b="1" dirty="0">
                <a:solidFill>
                  <a:schemeClr val="bg1"/>
                </a:solidFill>
                <a:latin typeface="Calibri" panose="020F0502020204030204" pitchFamily="34" charset="0"/>
              </a:rPr>
              <a:t>Υποβολή και αξιολόγηση προτάσεων</a:t>
            </a:r>
            <a:endParaRPr lang="en-US" b="1" dirty="0">
              <a:solidFill>
                <a:schemeClr val="bg1"/>
              </a:solidFill>
              <a:latin typeface="Calibri" panose="020F0502020204030204" pitchFamily="34" charset="0"/>
            </a:endParaRPr>
          </a:p>
          <a:p>
            <a:pPr>
              <a:spcBef>
                <a:spcPts val="300"/>
              </a:spcBef>
              <a:spcAft>
                <a:spcPts val="300"/>
              </a:spcAft>
            </a:pPr>
            <a:endParaRPr lang="en-US" dirty="0">
              <a:solidFill>
                <a:schemeClr val="bg1"/>
              </a:solidFill>
              <a:latin typeface="Calibri" panose="020F0502020204030204" pitchFamily="34" charset="0"/>
            </a:endParaRPr>
          </a:p>
          <a:p>
            <a:pPr marL="285750" indent="-285750">
              <a:spcBef>
                <a:spcPts val="300"/>
              </a:spcBef>
              <a:spcAft>
                <a:spcPts val="300"/>
              </a:spcAft>
              <a:buFont typeface="Wingdings" panose="05000000000000000000" pitchFamily="2" charset="2"/>
              <a:buChar char="§"/>
            </a:pPr>
            <a:r>
              <a:rPr lang="en-US" dirty="0">
                <a:solidFill>
                  <a:schemeClr val="bg1"/>
                </a:solidFill>
                <a:latin typeface="Calibri" panose="020F0502020204030204" pitchFamily="34" charset="0"/>
              </a:rPr>
              <a:t>5.</a:t>
            </a:r>
            <a:r>
              <a:rPr lang="el-GR" dirty="0">
                <a:solidFill>
                  <a:schemeClr val="bg1"/>
                </a:solidFill>
                <a:latin typeface="Calibri" panose="020F0502020204030204" pitchFamily="34" charset="0"/>
              </a:rPr>
              <a:t> Υλοποίηση έργων - υποχρεώσεις ενισχυόμενων φορέων</a:t>
            </a:r>
          </a:p>
        </p:txBody>
      </p:sp>
    </p:spTree>
    <p:extLst>
      <p:ext uri="{BB962C8B-B14F-4D97-AF65-F5344CB8AC3E}">
        <p14:creationId xmlns:p14="http://schemas.microsoft.com/office/powerpoint/2010/main" val="1547693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50640"/>
            <a:ext cx="7416824" cy="375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300"/>
              </a:spcBef>
              <a:spcAft>
                <a:spcPts val="300"/>
              </a:spcAft>
              <a:buNone/>
            </a:pPr>
            <a:r>
              <a:rPr lang="el-GR" sz="1600" dirty="0">
                <a:cs typeface="Calibri" panose="020F0502020204030204" pitchFamily="34" charset="0"/>
              </a:rPr>
              <a:t>Οι αιτήσεις υποβάλλονται ηλεκτρονικά στο </a:t>
            </a:r>
            <a:r>
              <a:rPr lang="en-US" sz="1600" dirty="0">
                <a:cs typeface="Calibri" panose="020F0502020204030204" pitchFamily="34" charset="0"/>
              </a:rPr>
              <a:t>www.ependyseis.gr/mis</a:t>
            </a:r>
            <a:r>
              <a:rPr lang="el-GR" sz="1600" dirty="0">
                <a:cs typeface="Calibri" panose="020F0502020204030204" pitchFamily="34" charset="0"/>
              </a:rPr>
              <a:t>, από 20</a:t>
            </a:r>
            <a:r>
              <a:rPr lang="en-US" sz="1600" dirty="0">
                <a:cs typeface="Calibri" panose="020F0502020204030204" pitchFamily="34" charset="0"/>
              </a:rPr>
              <a:t>/2/2019</a:t>
            </a:r>
            <a:r>
              <a:rPr lang="el-GR" sz="1600" dirty="0">
                <a:cs typeface="Calibri" panose="020F0502020204030204" pitchFamily="34" charset="0"/>
              </a:rPr>
              <a:t> έως 20/11/2020, μαζί με </a:t>
            </a:r>
            <a:r>
              <a:rPr lang="el-GR" sz="1600" b="1" dirty="0">
                <a:cs typeface="Calibri" panose="020F0502020204030204" pitchFamily="34" charset="0"/>
              </a:rPr>
              <a:t>ηλεκτρονικό φάκελο υποψηφιότητας </a:t>
            </a:r>
            <a:r>
              <a:rPr lang="el-GR" sz="1600" dirty="0">
                <a:cs typeface="Calibri" panose="020F0502020204030204" pitchFamily="34" charset="0"/>
              </a:rPr>
              <a:t>με τα απαιτούμενα δικαιολογητικά (δεν απαιτούνται προσφορές).</a:t>
            </a:r>
            <a:endParaRPr lang="en-US" sz="1600" dirty="0">
              <a:cs typeface="Calibri" panose="020F0502020204030204" pitchFamily="34" charset="0"/>
            </a:endParaRPr>
          </a:p>
          <a:p>
            <a:pPr marL="0" indent="0" algn="just">
              <a:spcBef>
                <a:spcPts val="300"/>
              </a:spcBef>
              <a:spcAft>
                <a:spcPts val="300"/>
              </a:spcAft>
              <a:buNone/>
            </a:pPr>
            <a:r>
              <a:rPr lang="el-GR" sz="1600" dirty="0">
                <a:cs typeface="Calibri" panose="020F0502020204030204" pitchFamily="34" charset="0"/>
              </a:rPr>
              <a:t>Η πρόσκληση θα παραμείνει ανοιχτή προς υποβολή αιτήσεων μέχρι εξαντλήσεως του διαθέσιμου προϋπολογισμού.</a:t>
            </a:r>
          </a:p>
          <a:p>
            <a:pPr marL="0" indent="0" algn="just">
              <a:spcBef>
                <a:spcPts val="300"/>
              </a:spcBef>
              <a:spcAft>
                <a:spcPts val="300"/>
              </a:spcAft>
              <a:buNone/>
            </a:pPr>
            <a:r>
              <a:rPr lang="el-GR" sz="1600" b="1" u="sng" dirty="0">
                <a:solidFill>
                  <a:prstClr val="black"/>
                </a:solidFill>
                <a:cs typeface="Calibri" panose="020F0502020204030204" pitchFamily="34" charset="0"/>
              </a:rPr>
              <a:t>Περιεχόμενο Αίτησης</a:t>
            </a:r>
          </a:p>
          <a:p>
            <a:pPr marL="400050" lvl="0" indent="-400050" algn="just">
              <a:spcBef>
                <a:spcPts val="300"/>
              </a:spcBef>
              <a:spcAft>
                <a:spcPts val="300"/>
              </a:spcAft>
              <a:buFont typeface="+mj-lt"/>
              <a:buAutoNum type="romanUcPeriod"/>
            </a:pPr>
            <a:r>
              <a:rPr lang="el-GR" sz="1600" b="1" dirty="0">
                <a:solidFill>
                  <a:prstClr val="black"/>
                </a:solidFill>
                <a:cs typeface="Calibri" panose="020F0502020204030204" pitchFamily="34" charset="0"/>
              </a:rPr>
              <a:t>Στοιχεία Φορέα Επένδυσης</a:t>
            </a:r>
            <a:r>
              <a:rPr lang="en-US" sz="1600" b="1" dirty="0">
                <a:solidFill>
                  <a:prstClr val="black"/>
                </a:solidFill>
                <a:cs typeface="Calibri" panose="020F0502020204030204" pitchFamily="34" charset="0"/>
              </a:rPr>
              <a:t>:</a:t>
            </a:r>
            <a:r>
              <a:rPr lang="el-GR" sz="1600" dirty="0">
                <a:solidFill>
                  <a:prstClr val="black"/>
                </a:solidFill>
                <a:cs typeface="Calibri" panose="020F0502020204030204" pitchFamily="34" charset="0"/>
              </a:rPr>
              <a:t> Επωνυμία, ημερομηνία ίδρυσης, Νομική Μορφή, ΑΦΜ, Μέγεθος, Έδρα, Αντικείμενο</a:t>
            </a:r>
          </a:p>
          <a:p>
            <a:pPr marL="400050" indent="-400050" algn="just">
              <a:spcBef>
                <a:spcPts val="300"/>
              </a:spcBef>
              <a:spcAft>
                <a:spcPts val="300"/>
              </a:spcAft>
              <a:buFont typeface="+mj-lt"/>
              <a:buAutoNum type="romanUcPeriod"/>
            </a:pPr>
            <a:r>
              <a:rPr lang="el-GR" sz="1600" b="1" dirty="0">
                <a:solidFill>
                  <a:prstClr val="black"/>
                </a:solidFill>
                <a:cs typeface="Calibri" panose="020F0502020204030204" pitchFamily="34" charset="0"/>
              </a:rPr>
              <a:t>Στοιχεία Εκπροσώπων/ Εταίρων / Μετόχων</a:t>
            </a:r>
            <a:r>
              <a:rPr lang="en-US" sz="1600" b="1" dirty="0">
                <a:solidFill>
                  <a:prstClr val="black"/>
                </a:solidFill>
                <a:cs typeface="Calibri" panose="020F0502020204030204" pitchFamily="34" charset="0"/>
              </a:rPr>
              <a:t>:</a:t>
            </a:r>
            <a:r>
              <a:rPr lang="el-GR" sz="1600" dirty="0">
                <a:solidFill>
                  <a:prstClr val="black"/>
                </a:solidFill>
                <a:cs typeface="Calibri" panose="020F0502020204030204" pitchFamily="34" charset="0"/>
              </a:rPr>
              <a:t> % συμμετοχής, στοιχεία ταυτότητας, θέση στον φορέα </a:t>
            </a:r>
          </a:p>
          <a:p>
            <a:pPr marL="400050" lvl="0" indent="-400050" algn="just">
              <a:spcBef>
                <a:spcPts val="300"/>
              </a:spcBef>
              <a:spcAft>
                <a:spcPts val="300"/>
              </a:spcAft>
              <a:buFont typeface="+mj-lt"/>
              <a:buAutoNum type="romanUcPeriod"/>
            </a:pPr>
            <a:r>
              <a:rPr lang="el-GR" sz="1600" b="1" dirty="0">
                <a:solidFill>
                  <a:prstClr val="black"/>
                </a:solidFill>
                <a:cs typeface="Calibri" panose="020F0502020204030204" pitchFamily="34" charset="0"/>
              </a:rPr>
              <a:t>Κωδικός Άσκησης Δραστηριότητας</a:t>
            </a:r>
            <a:r>
              <a:rPr lang="en-US" sz="1600" b="1" dirty="0">
                <a:solidFill>
                  <a:prstClr val="black"/>
                </a:solidFill>
                <a:cs typeface="Calibri" panose="020F0502020204030204" pitchFamily="34" charset="0"/>
              </a:rPr>
              <a:t>:</a:t>
            </a:r>
            <a:r>
              <a:rPr lang="el-GR" sz="1600" dirty="0">
                <a:solidFill>
                  <a:prstClr val="black"/>
                </a:solidFill>
                <a:cs typeface="Calibri" panose="020F0502020204030204" pitchFamily="34" charset="0"/>
              </a:rPr>
              <a:t> επιλογή από λίστα επιλέξιμων ΚΑΔ</a:t>
            </a:r>
          </a:p>
          <a:p>
            <a:pPr marL="400050" lvl="0" indent="-400050" algn="just">
              <a:spcBef>
                <a:spcPts val="600"/>
              </a:spcBef>
              <a:spcAft>
                <a:spcPts val="600"/>
              </a:spcAft>
              <a:buFont typeface="+mj-lt"/>
              <a:buAutoNum type="romanUcPeriod"/>
            </a:pPr>
            <a:r>
              <a:rPr lang="el-GR" sz="1600" b="1" dirty="0">
                <a:solidFill>
                  <a:prstClr val="black"/>
                </a:solidFill>
                <a:cs typeface="Calibri" panose="020F0502020204030204" pitchFamily="34" charset="0"/>
              </a:rPr>
              <a:t>Συγκεντρωτικά στοιχεία μεγέθους επιχείρησης: </a:t>
            </a:r>
            <a:r>
              <a:rPr lang="el-GR" sz="1600" dirty="0">
                <a:solidFill>
                  <a:prstClr val="black"/>
                </a:solidFill>
                <a:cs typeface="Calibri" panose="020F0502020204030204" pitchFamily="34" charset="0"/>
              </a:rPr>
              <a:t>Συνολικός Κύκλος Εργασιών, ΕΜΕ, Ετήσιος Ισολογισμός</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332451"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Υποβολή προτάσεων</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35518262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50640"/>
            <a:ext cx="7416824" cy="367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300"/>
              </a:spcBef>
              <a:spcAft>
                <a:spcPts val="300"/>
              </a:spcAft>
              <a:buNone/>
            </a:pPr>
            <a:r>
              <a:rPr lang="el-GR" sz="1600" b="1" u="sng" dirty="0">
                <a:cs typeface="Calibri" panose="020F0502020204030204" pitchFamily="34" charset="0"/>
              </a:rPr>
              <a:t>Περιεχόμενο Αίτησης</a:t>
            </a:r>
            <a:r>
              <a:rPr lang="el-GR" sz="1600" dirty="0">
                <a:cs typeface="Calibri" panose="020F0502020204030204" pitchFamily="34" charset="0"/>
              </a:rPr>
              <a:t> (συνέχεια)</a:t>
            </a:r>
            <a:endParaRPr lang="en-US" sz="1600" dirty="0">
              <a:cs typeface="Calibri" panose="020F0502020204030204" pitchFamily="34" charset="0"/>
            </a:endParaRPr>
          </a:p>
          <a:p>
            <a:pPr marL="400050" lvl="0" indent="-400050" algn="just">
              <a:spcBef>
                <a:spcPts val="300"/>
              </a:spcBef>
              <a:spcAft>
                <a:spcPts val="300"/>
              </a:spcAft>
              <a:buFont typeface="+mj-lt"/>
              <a:buAutoNum type="romanUcPeriod" startAt="5"/>
            </a:pPr>
            <a:r>
              <a:rPr lang="el-GR" sz="1600" b="1" dirty="0">
                <a:solidFill>
                  <a:prstClr val="black"/>
                </a:solidFill>
                <a:cs typeface="Calibri" panose="020F0502020204030204" pitchFamily="34" charset="0"/>
              </a:rPr>
              <a:t>Στοιχεία επιχειρήσεων στις οποίες συμμετέχουν οι Εταίροι/Μέτοχοι </a:t>
            </a:r>
          </a:p>
          <a:p>
            <a:pPr marL="400050" lvl="0" indent="-400050" algn="just">
              <a:spcBef>
                <a:spcPts val="300"/>
              </a:spcBef>
              <a:spcAft>
                <a:spcPts val="300"/>
              </a:spcAft>
              <a:buFont typeface="+mj-lt"/>
              <a:buAutoNum type="romanUcPeriod" startAt="5"/>
            </a:pPr>
            <a:r>
              <a:rPr lang="el-GR" sz="1600" b="1" dirty="0">
                <a:solidFill>
                  <a:prstClr val="black"/>
                </a:solidFill>
                <a:cs typeface="Calibri" panose="020F0502020204030204" pitchFamily="34" charset="0"/>
              </a:rPr>
              <a:t>Συνδεδεμένες / Συνεργαζόμενες Επιχειρήσεις</a:t>
            </a:r>
            <a:r>
              <a:rPr lang="en-US" sz="1600" b="1" dirty="0">
                <a:solidFill>
                  <a:prstClr val="black"/>
                </a:solidFill>
                <a:cs typeface="Calibri" panose="020F0502020204030204" pitchFamily="34" charset="0"/>
              </a:rPr>
              <a:t>:</a:t>
            </a:r>
            <a:r>
              <a:rPr lang="el-GR" sz="1600" dirty="0">
                <a:solidFill>
                  <a:prstClr val="black"/>
                </a:solidFill>
                <a:cs typeface="Calibri" panose="020F0502020204030204" pitchFamily="34" charset="0"/>
              </a:rPr>
              <a:t> Απασχολούμενοι, Τζίρος, Ενεργητικό, Μέγεθος Ενιαίας Επιχείρησης</a:t>
            </a:r>
          </a:p>
          <a:p>
            <a:pPr marL="400050" lvl="0" indent="-400050" algn="just">
              <a:spcBef>
                <a:spcPts val="300"/>
              </a:spcBef>
              <a:spcAft>
                <a:spcPts val="300"/>
              </a:spcAft>
              <a:buFont typeface="+mj-lt"/>
              <a:buAutoNum type="romanUcPeriod" startAt="5"/>
            </a:pPr>
            <a:r>
              <a:rPr lang="el-GR" sz="1600" b="1" dirty="0">
                <a:solidFill>
                  <a:prstClr val="black"/>
                </a:solidFill>
                <a:cs typeface="Calibri" panose="020F0502020204030204" pitchFamily="34" charset="0"/>
              </a:rPr>
              <a:t>Στοιχεία Σώρευσης Ενισχύσεων</a:t>
            </a:r>
            <a:r>
              <a:rPr lang="en-US" sz="1600" b="1" dirty="0">
                <a:solidFill>
                  <a:prstClr val="black"/>
                </a:solidFill>
                <a:cs typeface="Calibri" panose="020F0502020204030204" pitchFamily="34" charset="0"/>
              </a:rPr>
              <a:t>:</a:t>
            </a:r>
            <a:r>
              <a:rPr lang="el-GR" sz="1600" b="1" dirty="0">
                <a:solidFill>
                  <a:prstClr val="black"/>
                </a:solidFill>
                <a:cs typeface="Calibri" panose="020F0502020204030204" pitchFamily="34" charset="0"/>
              </a:rPr>
              <a:t> </a:t>
            </a:r>
            <a:r>
              <a:rPr lang="el-GR" sz="1600" dirty="0">
                <a:solidFill>
                  <a:prstClr val="black"/>
                </a:solidFill>
                <a:cs typeface="Calibri" panose="020F0502020204030204" pitchFamily="34" charset="0"/>
              </a:rPr>
              <a:t>Εντάξεις - πληρωμές από συμμετοχή σε άλλα Προγράμματα</a:t>
            </a:r>
          </a:p>
          <a:p>
            <a:pPr marL="400050" lvl="0" indent="-400050" algn="just">
              <a:spcBef>
                <a:spcPts val="300"/>
              </a:spcBef>
              <a:spcAft>
                <a:spcPts val="300"/>
              </a:spcAft>
              <a:buFont typeface="+mj-lt"/>
              <a:buAutoNum type="romanUcPeriod" startAt="7"/>
            </a:pPr>
            <a:r>
              <a:rPr lang="el-GR" sz="1600" b="1" dirty="0">
                <a:solidFill>
                  <a:prstClr val="black"/>
                </a:solidFill>
                <a:cs typeface="Calibri" panose="020F0502020204030204" pitchFamily="34" charset="0"/>
              </a:rPr>
              <a:t>Στοιχεία Επένδυσης</a:t>
            </a:r>
            <a:r>
              <a:rPr lang="en-US" sz="1600" b="1" dirty="0">
                <a:solidFill>
                  <a:prstClr val="black"/>
                </a:solidFill>
                <a:cs typeface="Calibri" panose="020F0502020204030204" pitchFamily="34" charset="0"/>
              </a:rPr>
              <a:t>:</a:t>
            </a:r>
            <a:r>
              <a:rPr lang="el-GR" sz="1600" b="1" dirty="0">
                <a:solidFill>
                  <a:prstClr val="black"/>
                </a:solidFill>
                <a:cs typeface="Calibri" panose="020F0502020204030204" pitchFamily="34" charset="0"/>
              </a:rPr>
              <a:t> </a:t>
            </a:r>
            <a:r>
              <a:rPr lang="el-GR" sz="1600" dirty="0">
                <a:solidFill>
                  <a:prstClr val="black"/>
                </a:solidFill>
                <a:cs typeface="Calibri" panose="020F0502020204030204" pitchFamily="34" charset="0"/>
              </a:rPr>
              <a:t>είδος επένδυσης, τίτλος, διάρκεια</a:t>
            </a:r>
          </a:p>
          <a:p>
            <a:pPr marL="400050" lvl="0" indent="-400050" algn="just">
              <a:spcBef>
                <a:spcPts val="300"/>
              </a:spcBef>
              <a:spcAft>
                <a:spcPts val="300"/>
              </a:spcAft>
              <a:buFont typeface="+mj-lt"/>
              <a:buAutoNum type="romanUcPeriod" startAt="7"/>
            </a:pPr>
            <a:r>
              <a:rPr lang="el-GR" sz="1600" b="1" dirty="0">
                <a:solidFill>
                  <a:prstClr val="black"/>
                </a:solidFill>
                <a:cs typeface="Calibri" panose="020F0502020204030204" pitchFamily="34" charset="0"/>
              </a:rPr>
              <a:t>Βασικά στοιχεία τόπου υλοποίησης τους έργου</a:t>
            </a:r>
          </a:p>
          <a:p>
            <a:pPr marL="400050" lvl="0" indent="-400050" algn="just">
              <a:spcBef>
                <a:spcPts val="300"/>
              </a:spcBef>
              <a:spcAft>
                <a:spcPts val="300"/>
              </a:spcAft>
              <a:buFont typeface="+mj-lt"/>
              <a:buAutoNum type="romanUcPeriod" startAt="7"/>
            </a:pPr>
            <a:r>
              <a:rPr lang="el-GR" sz="1600" b="1" dirty="0">
                <a:solidFill>
                  <a:prstClr val="black"/>
                </a:solidFill>
                <a:cs typeface="Calibri" panose="020F0502020204030204" pitchFamily="34" charset="0"/>
              </a:rPr>
              <a:t>Τήρηση Εθνικών και </a:t>
            </a:r>
            <a:r>
              <a:rPr lang="el-GR" sz="1600" b="1" dirty="0" err="1">
                <a:solidFill>
                  <a:prstClr val="black"/>
                </a:solidFill>
                <a:cs typeface="Calibri" panose="020F0502020204030204" pitchFamily="34" charset="0"/>
              </a:rPr>
              <a:t>Ενωσιακών</a:t>
            </a:r>
            <a:r>
              <a:rPr lang="el-GR" sz="1600" b="1" dirty="0">
                <a:solidFill>
                  <a:prstClr val="black"/>
                </a:solidFill>
                <a:cs typeface="Calibri" panose="020F0502020204030204" pitchFamily="34" charset="0"/>
              </a:rPr>
              <a:t> Κανόνων</a:t>
            </a:r>
          </a:p>
          <a:p>
            <a:pPr marL="400050" lvl="0" indent="-400050" algn="just">
              <a:spcBef>
                <a:spcPts val="300"/>
              </a:spcBef>
              <a:spcAft>
                <a:spcPts val="300"/>
              </a:spcAft>
              <a:buFont typeface="+mj-lt"/>
              <a:buAutoNum type="romanUcPeriod" startAt="7"/>
            </a:pPr>
            <a:r>
              <a:rPr lang="el-GR" sz="1600" b="1" dirty="0">
                <a:solidFill>
                  <a:prstClr val="black"/>
                </a:solidFill>
                <a:cs typeface="Calibri" panose="020F0502020204030204" pitchFamily="34" charset="0"/>
              </a:rPr>
              <a:t>Σύντομη περιγραφή Επενδυτικού Σχεδίου </a:t>
            </a:r>
          </a:p>
          <a:p>
            <a:pPr marL="400050" lvl="0" indent="-400050" algn="just">
              <a:spcBef>
                <a:spcPts val="300"/>
              </a:spcBef>
              <a:spcAft>
                <a:spcPts val="300"/>
              </a:spcAft>
              <a:buFont typeface="+mj-lt"/>
              <a:buAutoNum type="romanUcPeriod" startAt="7"/>
            </a:pPr>
            <a:r>
              <a:rPr lang="el-GR" sz="1600" b="1" dirty="0">
                <a:solidFill>
                  <a:prstClr val="black"/>
                </a:solidFill>
                <a:cs typeface="Calibri" panose="020F0502020204030204" pitchFamily="34" charset="0"/>
              </a:rPr>
              <a:t>Άδεια Λειτουργίας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332451"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Υποβολή προτάσεων</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1733520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50640"/>
            <a:ext cx="7416824" cy="2814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300"/>
              </a:spcBef>
              <a:spcAft>
                <a:spcPts val="300"/>
              </a:spcAft>
              <a:buNone/>
            </a:pPr>
            <a:r>
              <a:rPr lang="el-GR" sz="1600" b="1" u="sng" dirty="0">
                <a:cs typeface="Calibri" panose="020F0502020204030204" pitchFamily="34" charset="0"/>
              </a:rPr>
              <a:t>Περιεχόμενο Αίτησης</a:t>
            </a:r>
            <a:r>
              <a:rPr lang="el-GR" sz="1600" dirty="0">
                <a:cs typeface="Calibri" panose="020F0502020204030204" pitchFamily="34" charset="0"/>
              </a:rPr>
              <a:t> (συνέχεια)</a:t>
            </a:r>
            <a:endParaRPr lang="en-US" sz="1600" dirty="0">
              <a:cs typeface="Calibri" panose="020F0502020204030204" pitchFamily="34" charset="0"/>
            </a:endParaRPr>
          </a:p>
          <a:p>
            <a:pPr marL="400050" lvl="0" indent="-400050" algn="just">
              <a:spcBef>
                <a:spcPts val="300"/>
              </a:spcBef>
              <a:spcAft>
                <a:spcPts val="300"/>
              </a:spcAft>
              <a:buFont typeface="+mj-lt"/>
              <a:buAutoNum type="romanUcPeriod" startAt="12"/>
            </a:pPr>
            <a:r>
              <a:rPr lang="el-GR" sz="1600" b="1" dirty="0">
                <a:solidFill>
                  <a:prstClr val="black"/>
                </a:solidFill>
                <a:cs typeface="Calibri" panose="020F0502020204030204" pitchFamily="34" charset="0"/>
              </a:rPr>
              <a:t>Επιπλέον στοιχεία: </a:t>
            </a:r>
            <a:r>
              <a:rPr lang="el-GR" sz="1600" dirty="0">
                <a:solidFill>
                  <a:prstClr val="black"/>
                </a:solidFill>
                <a:cs typeface="Calibri" panose="020F0502020204030204" pitchFamily="34" charset="0"/>
              </a:rPr>
              <a:t>Πίνακας στον οποίο  θα πρέπει να καταχωρηθούν από τον δικαιούχο οι τιμές/αποτελέσματα των σχετικών υπολογισμών και στη στήλη «Υπολογισμός – Αποτέλεσμα» αναγράφεται η τελική τιμή κάθε κριτηρίου, προκειμένου να λάβει και τη βαθμολογία που του αντιστοιχεί</a:t>
            </a:r>
          </a:p>
          <a:p>
            <a:pPr marL="400050" lvl="0" indent="-400050" algn="just">
              <a:spcBef>
                <a:spcPts val="300"/>
              </a:spcBef>
              <a:spcAft>
                <a:spcPts val="300"/>
              </a:spcAft>
              <a:buFontTx/>
              <a:buAutoNum type="romanUcPeriod" startAt="7"/>
            </a:pPr>
            <a:r>
              <a:rPr lang="el-GR" sz="1600" b="1" dirty="0">
                <a:solidFill>
                  <a:prstClr val="black"/>
                </a:solidFill>
                <a:cs typeface="Calibri" panose="020F0502020204030204" pitchFamily="34" charset="0"/>
              </a:rPr>
              <a:t>Ανάλυση της επενδυτικής πράξης (έργου) κατά κατηγορία επιλέξιμης δαπάνης </a:t>
            </a:r>
          </a:p>
          <a:p>
            <a:pPr marL="400050" lvl="0" indent="-400050" algn="just">
              <a:spcBef>
                <a:spcPts val="300"/>
              </a:spcBef>
              <a:spcAft>
                <a:spcPts val="300"/>
              </a:spcAft>
              <a:buAutoNum type="romanUcPeriod" startAt="7"/>
            </a:pPr>
            <a:r>
              <a:rPr lang="el-GR" sz="1600" b="1" dirty="0">
                <a:solidFill>
                  <a:prstClr val="black"/>
                </a:solidFill>
                <a:cs typeface="Calibri" panose="020F0502020204030204" pitchFamily="34" charset="0"/>
              </a:rPr>
              <a:t>Συγκεντρωτικός Πίνακας Δαπανών</a:t>
            </a:r>
          </a:p>
          <a:p>
            <a:pPr marL="400050" lvl="0" indent="-400050" algn="just">
              <a:spcBef>
                <a:spcPts val="300"/>
              </a:spcBef>
              <a:spcAft>
                <a:spcPts val="300"/>
              </a:spcAft>
              <a:buAutoNum type="romanUcPeriod" startAt="7"/>
            </a:pPr>
            <a:r>
              <a:rPr lang="el-GR" sz="1600" b="1" dirty="0">
                <a:solidFill>
                  <a:prstClr val="black"/>
                </a:solidFill>
                <a:cs typeface="Calibri" panose="020F0502020204030204" pitchFamily="34" charset="0"/>
              </a:rPr>
              <a:t>Χρηματοδοτικό Σχήμα </a:t>
            </a:r>
          </a:p>
          <a:p>
            <a:pPr marL="400050" lvl="0" indent="-400050" algn="just">
              <a:spcBef>
                <a:spcPts val="300"/>
              </a:spcBef>
              <a:spcAft>
                <a:spcPts val="300"/>
              </a:spcAft>
              <a:buFont typeface="+mj-lt"/>
              <a:buAutoNum type="romanUcPeriod" startAt="7"/>
            </a:pPr>
            <a:r>
              <a:rPr lang="el-GR" sz="1600" b="1" dirty="0">
                <a:solidFill>
                  <a:prstClr val="black"/>
                </a:solidFill>
                <a:cs typeface="Calibri" panose="020F0502020204030204" pitchFamily="34" charset="0"/>
              </a:rPr>
              <a:t>Αποδοχή όρων και προϋποθέσεων</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332451"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Υποβολή προτάσεων</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39661537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406608"/>
            <a:ext cx="7416824"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200"/>
              </a:spcBef>
              <a:spcAft>
                <a:spcPts val="200"/>
              </a:spcAft>
              <a:buNone/>
            </a:pPr>
            <a:r>
              <a:rPr lang="el-GR" sz="1500" b="1" u="sng" dirty="0">
                <a:cs typeface="Calibri" panose="020F0502020204030204" pitchFamily="34" charset="0"/>
              </a:rPr>
              <a:t>Δικαιολογητικά Φακέλου Υποψηφιότητας</a:t>
            </a:r>
            <a:endParaRPr lang="en-US" sz="1500" b="1" u="sng" dirty="0">
              <a:cs typeface="Calibri" panose="020F0502020204030204" pitchFamily="34" charset="0"/>
            </a:endParaRPr>
          </a:p>
          <a:p>
            <a:pPr marL="400050" indent="-400050" algn="just">
              <a:spcBef>
                <a:spcPts val="200"/>
              </a:spcBef>
              <a:spcAft>
                <a:spcPts val="200"/>
              </a:spcAft>
              <a:buFont typeface="+mj-lt"/>
              <a:buAutoNum type="romanUcPeriod"/>
            </a:pPr>
            <a:r>
              <a:rPr lang="el-GR" sz="1500" dirty="0">
                <a:solidFill>
                  <a:prstClr val="black"/>
                </a:solidFill>
                <a:cs typeface="Calibri" panose="020F0502020204030204" pitchFamily="34" charset="0"/>
              </a:rPr>
              <a:t>Έντυπο υποβολής (αρκεί η οριστικοποίηση στο ΠΣΚΕ)</a:t>
            </a:r>
          </a:p>
          <a:p>
            <a:pPr marL="400050" lvl="0" indent="-400050" algn="just">
              <a:spcBef>
                <a:spcPts val="200"/>
              </a:spcBef>
              <a:spcAft>
                <a:spcPts val="200"/>
              </a:spcAft>
              <a:buFont typeface="+mj-lt"/>
              <a:buAutoNum type="romanUcPeriod"/>
            </a:pPr>
            <a:r>
              <a:rPr lang="el-GR" sz="1500" dirty="0">
                <a:solidFill>
                  <a:prstClr val="black"/>
                </a:solidFill>
                <a:cs typeface="Calibri" panose="020F0502020204030204" pitchFamily="34" charset="0"/>
              </a:rPr>
              <a:t>Κατάσταση ενεργών δραστηριοτήτων (ΚΑΔ) της επιχείρησης μέσω της ιστοσελίδας gsis.gr (με ημερομηνία εκτύπωσης μεταγενέστερη από την ημερομηνία πρόσκλησης)</a:t>
            </a:r>
          </a:p>
          <a:p>
            <a:pPr marL="400050" lvl="0" indent="-400050" algn="just">
              <a:spcBef>
                <a:spcPts val="200"/>
              </a:spcBef>
              <a:spcAft>
                <a:spcPts val="200"/>
              </a:spcAft>
              <a:buFont typeface="+mj-lt"/>
              <a:buAutoNum type="romanUcPeriod"/>
            </a:pPr>
            <a:r>
              <a:rPr lang="el-GR" sz="1500" dirty="0">
                <a:cs typeface="Calibri" panose="020F0502020204030204" pitchFamily="34" charset="0"/>
              </a:rPr>
              <a:t>Ανάλογα το είδος της επιχείρησης ισχύει: </a:t>
            </a:r>
          </a:p>
          <a:p>
            <a:pPr marL="457200" lvl="1" indent="0" algn="just">
              <a:spcBef>
                <a:spcPts val="200"/>
              </a:spcBef>
              <a:spcAft>
                <a:spcPts val="200"/>
              </a:spcAft>
              <a:buNone/>
            </a:pPr>
            <a:r>
              <a:rPr lang="el-GR" sz="1500" b="1" dirty="0">
                <a:cs typeface="Calibri" panose="020F0502020204030204" pitchFamily="34" charset="0"/>
              </a:rPr>
              <a:t>Α.Ε.: </a:t>
            </a:r>
            <a:r>
              <a:rPr lang="el-GR" sz="1500" dirty="0">
                <a:cs typeface="Calibri" panose="020F0502020204030204" pitchFamily="34" charset="0"/>
              </a:rPr>
              <a:t>Ισχύον Καταστατικό (Νομαρχία ή ΓΕΜΗ ανάλογα με τη χρονική περίοδο) Συγκρότηση ΔΣ &amp; Ορισμός </a:t>
            </a:r>
            <a:r>
              <a:rPr lang="el-GR" sz="1500" dirty="0" err="1">
                <a:cs typeface="Calibri" panose="020F0502020204030204" pitchFamily="34" charset="0"/>
              </a:rPr>
              <a:t>Νομίμου</a:t>
            </a:r>
            <a:r>
              <a:rPr lang="el-GR" sz="1500" dirty="0">
                <a:cs typeface="Calibri" panose="020F0502020204030204" pitchFamily="34" charset="0"/>
              </a:rPr>
              <a:t> Εκπροσώπου (ΦΕΚ ή ΓΕΜΗ ανάλογα με τη χρονική περίοδο) Απόφαση Γενικής Συνέλευσης ή Μετοχολόγιο από την οποία προκύπτει η ισχύουσα μετοχική σύνθεση </a:t>
            </a:r>
          </a:p>
          <a:p>
            <a:pPr marL="457200" lvl="1" indent="0" algn="just">
              <a:spcBef>
                <a:spcPts val="200"/>
              </a:spcBef>
              <a:spcAft>
                <a:spcPts val="200"/>
              </a:spcAft>
              <a:buNone/>
            </a:pPr>
            <a:r>
              <a:rPr lang="el-GR" sz="1500" b="1" dirty="0">
                <a:cs typeface="Calibri" panose="020F0502020204030204" pitchFamily="34" charset="0"/>
              </a:rPr>
              <a:t>Ε.Π.Ε.: </a:t>
            </a:r>
            <a:r>
              <a:rPr lang="el-GR" sz="1500" dirty="0">
                <a:cs typeface="Calibri" panose="020F0502020204030204" pitchFamily="34" charset="0"/>
              </a:rPr>
              <a:t>Ισχύον Καταστατικό (Πρωτοδικείο ή ΓΕΜΗ ανάλογα με τη χρονική περίοδο) </a:t>
            </a:r>
          </a:p>
          <a:p>
            <a:pPr marL="806450" lvl="2" indent="0" algn="just">
              <a:spcBef>
                <a:spcPts val="200"/>
              </a:spcBef>
              <a:spcAft>
                <a:spcPts val="200"/>
              </a:spcAft>
              <a:buNone/>
            </a:pPr>
            <a:r>
              <a:rPr lang="el-GR" sz="1500" dirty="0">
                <a:cs typeface="Calibri" panose="020F0502020204030204" pitchFamily="34" charset="0"/>
              </a:rPr>
              <a:t>Πράξη εκπροσώπησης (ΦΕΚ εκπροσώπησης ή ΓΕΜΗ ανάλογα με τη χρονική περίοδο) σε περίπτωση που η εκπροσώπηση δεν προκύπτει από το ανωτέρω Καταστατικό </a:t>
            </a:r>
          </a:p>
          <a:p>
            <a:pPr marL="457200" lvl="1" indent="0" algn="just">
              <a:spcBef>
                <a:spcPts val="200"/>
              </a:spcBef>
              <a:spcAft>
                <a:spcPts val="200"/>
              </a:spcAft>
              <a:buNone/>
            </a:pPr>
            <a:r>
              <a:rPr lang="el-GR" sz="1500" b="1" dirty="0">
                <a:cs typeface="Calibri" panose="020F0502020204030204" pitchFamily="34" charset="0"/>
              </a:rPr>
              <a:t>Ο.Ε./Ε.Ε./Ι.Κ.Ε.: </a:t>
            </a:r>
            <a:r>
              <a:rPr lang="el-GR" sz="1500" dirty="0">
                <a:cs typeface="Calibri" panose="020F0502020204030204" pitchFamily="34" charset="0"/>
              </a:rPr>
              <a:t>Πλέον πρόσφατο καταστατικό επικυρωμένο από την αρμόδια Υπηρεσία (Πρωτοδικείο ή ΓΕΜΗ), στο οποίο θα αποτυπώνεται η Διαχείριση-Εκπροσώπηση </a:t>
            </a:r>
          </a:p>
          <a:p>
            <a:pPr marL="457200" lvl="1" indent="0" algn="just">
              <a:spcBef>
                <a:spcPts val="200"/>
              </a:spcBef>
              <a:spcAft>
                <a:spcPts val="200"/>
              </a:spcAft>
              <a:buNone/>
            </a:pPr>
            <a:r>
              <a:rPr lang="el-GR" sz="1500" u="sng" dirty="0">
                <a:cs typeface="Calibri" panose="020F0502020204030204" pitchFamily="34" charset="0"/>
              </a:rPr>
              <a:t>Σημειώνεται ότι στα ανωτέρω αντίγραφα που θα υποβληθούν θα πρέπει να είναι εμφανή τα στοιχεία κατάθεσης – σφραγίδα πρωτοδικείου ή ηλεκτρονική σήμανση από ΓΕΜΗ.</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332451"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Υποβολή προτάσεων</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2049313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50640"/>
            <a:ext cx="7416824" cy="400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200"/>
              </a:spcBef>
              <a:spcAft>
                <a:spcPts val="200"/>
              </a:spcAft>
              <a:buNone/>
            </a:pPr>
            <a:r>
              <a:rPr lang="el-GR" sz="1500" b="1" u="sng" dirty="0">
                <a:cs typeface="Calibri" panose="020F0502020204030204" pitchFamily="34" charset="0"/>
              </a:rPr>
              <a:t>Δικαιολογητικά Φακέλου Υποψηφιότητας</a:t>
            </a:r>
            <a:endParaRPr lang="en-US" sz="1500" b="1" u="sng" dirty="0">
              <a:cs typeface="Calibri" panose="020F0502020204030204" pitchFamily="34" charset="0"/>
            </a:endParaRPr>
          </a:p>
          <a:p>
            <a:pPr marL="457200" lvl="1" indent="0" algn="just">
              <a:spcBef>
                <a:spcPts val="200"/>
              </a:spcBef>
              <a:spcAft>
                <a:spcPts val="200"/>
              </a:spcAft>
              <a:buNone/>
            </a:pPr>
            <a:r>
              <a:rPr lang="el-GR" sz="1500" b="1" dirty="0">
                <a:solidFill>
                  <a:prstClr val="black"/>
                </a:solidFill>
                <a:cs typeface="Calibri" panose="020F0502020204030204" pitchFamily="34" charset="0"/>
              </a:rPr>
              <a:t>Ατομικές Επιχειρήσεις </a:t>
            </a:r>
            <a:r>
              <a:rPr lang="el-GR" sz="1500" dirty="0">
                <a:solidFill>
                  <a:prstClr val="black"/>
                </a:solidFill>
                <a:cs typeface="Calibri" panose="020F0502020204030204" pitchFamily="34" charset="0"/>
              </a:rPr>
              <a:t>: αρκεί η υποβολή του δικαιολογητικού με α/α : 2 (Κατάσταση ενεργών δραστηριοτήτων  (ΚΑΔ) της επιχείρησης μέσω της ιστοσελίδας gsis.gr, εκτύπωση μεταγενέστερη της 19/12/2018) </a:t>
            </a:r>
          </a:p>
          <a:p>
            <a:pPr marL="457200" lvl="1" indent="0" algn="just">
              <a:spcBef>
                <a:spcPts val="200"/>
              </a:spcBef>
              <a:spcAft>
                <a:spcPts val="200"/>
              </a:spcAft>
              <a:buNone/>
            </a:pPr>
            <a:r>
              <a:rPr lang="el-GR" sz="1500" b="1" dirty="0">
                <a:cs typeface="Calibri" panose="020F0502020204030204" pitchFamily="34" charset="0"/>
              </a:rPr>
              <a:t>Κοινωνικές Συνεταιριστικές Επιχειρήσεις του Ν. 4430/2016 </a:t>
            </a:r>
            <a:r>
              <a:rPr lang="el-GR" sz="1500" dirty="0">
                <a:cs typeface="Calibri" panose="020F0502020204030204" pitchFamily="34" charset="0"/>
              </a:rPr>
              <a:t>όπως ισχύει: Πιστοποιητικό εγγραφής στο Γενικό Μητρώο Φορέων Κοινωνικής και Αλληλέγγυας Οικονομίας, Αρχικά υποβληθέν καταστατικό και η τελευταία τροποποίηση αυτού (αν υπάρχει)  </a:t>
            </a:r>
          </a:p>
          <a:p>
            <a:pPr marL="457200" lvl="1" indent="0" algn="just">
              <a:spcBef>
                <a:spcPts val="200"/>
              </a:spcBef>
              <a:spcAft>
                <a:spcPts val="200"/>
              </a:spcAft>
              <a:buNone/>
            </a:pPr>
            <a:r>
              <a:rPr lang="el-GR" sz="1500" b="1" dirty="0">
                <a:cs typeface="Calibri" panose="020F0502020204030204" pitchFamily="34" charset="0"/>
              </a:rPr>
              <a:t>Για Συνεταιριστικές επιχειρήσεις: </a:t>
            </a:r>
            <a:r>
              <a:rPr lang="el-GR" sz="1500" dirty="0">
                <a:cs typeface="Calibri" panose="020F0502020204030204" pitchFamily="34" charset="0"/>
              </a:rPr>
              <a:t>Τα απαιτούμενα νομιμοποιητικά έγγραφα σύστασης και εκπροσώπησης που προβλέπονται με βάση το εκάστοτε ισχύον νομοθετικό πλαίσιο.</a:t>
            </a:r>
          </a:p>
          <a:p>
            <a:pPr marL="400050" indent="-400050" algn="just">
              <a:spcBef>
                <a:spcPts val="200"/>
              </a:spcBef>
              <a:spcAft>
                <a:spcPts val="200"/>
              </a:spcAft>
              <a:buFont typeface="+mj-lt"/>
              <a:buAutoNum type="romanUcPeriod" startAt="4"/>
            </a:pPr>
            <a:r>
              <a:rPr lang="el-GR" sz="1500" dirty="0">
                <a:cs typeface="Calibri" panose="020F0502020204030204" pitchFamily="34" charset="0"/>
              </a:rPr>
              <a:t> </a:t>
            </a:r>
          </a:p>
          <a:p>
            <a:pPr marL="800100" lvl="1" indent="-342900" algn="just">
              <a:spcBef>
                <a:spcPts val="200"/>
              </a:spcBef>
              <a:spcAft>
                <a:spcPts val="200"/>
              </a:spcAft>
              <a:buFont typeface="+mj-lt"/>
              <a:buAutoNum type="arabicPeriod"/>
            </a:pPr>
            <a:r>
              <a:rPr lang="el-GR" sz="1500" dirty="0">
                <a:cs typeface="Calibri" panose="020F0502020204030204" pitchFamily="34" charset="0"/>
              </a:rPr>
              <a:t>καταστάσεις Επιθεώρησης Εργασίας (πίνακας προσωπικού) Ε4 (συμπεριλαμβανομένων τυχόν τροποποιήσεων αυτών) και για τις τέσσερις (4) κλεισμένες διαχειριστικές χρήσεις που προηγούνται του έτους υποβολής της αίτησης χρηματοδότησης,</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332451"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Υποβολή προτάσεων</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41899727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50640"/>
            <a:ext cx="7416824" cy="439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200"/>
              </a:spcBef>
              <a:spcAft>
                <a:spcPts val="200"/>
              </a:spcAft>
              <a:buNone/>
            </a:pPr>
            <a:r>
              <a:rPr lang="el-GR" sz="1500" b="1" u="sng" dirty="0">
                <a:cs typeface="Calibri" panose="020F0502020204030204" pitchFamily="34" charset="0"/>
              </a:rPr>
              <a:t>Δικαιολογητικά Φακέλου Υποψηφιότητας</a:t>
            </a:r>
          </a:p>
          <a:p>
            <a:pPr marL="800100" lvl="1" indent="-342900" algn="just">
              <a:spcBef>
                <a:spcPts val="200"/>
              </a:spcBef>
              <a:spcAft>
                <a:spcPts val="200"/>
              </a:spcAft>
              <a:buFont typeface="+mj-lt"/>
              <a:buAutoNum type="arabicPeriod" startAt="2"/>
            </a:pPr>
            <a:r>
              <a:rPr lang="el-GR" sz="1500" dirty="0">
                <a:cs typeface="Calibri" panose="020F0502020204030204" pitchFamily="34" charset="0"/>
              </a:rPr>
              <a:t>αποδεικτικό Υποβολής δήλωσης Αποδοχών &amp; Συντάξεων μαζί με συγκεντρωτική Κατάσταση τέλους έτους στην οποία θα αποτυπώνεται αναλυτικά ο κάθε εργαζόμενος με τον αριθμό των ημερών που απασχολήθηκε και για τις τέσσερις (4) κλεισμένες διαχειριστικές χρήσεις που προηγούνται του έτους υποβολής της αίτησης χρηματοδότηση.</a:t>
            </a:r>
          </a:p>
          <a:p>
            <a:pPr marL="0" indent="0" algn="just">
              <a:spcBef>
                <a:spcPts val="200"/>
              </a:spcBef>
              <a:spcAft>
                <a:spcPts val="200"/>
              </a:spcAft>
              <a:buNone/>
            </a:pPr>
            <a:r>
              <a:rPr lang="el-GR" sz="1500" dirty="0">
                <a:cs typeface="Calibri" panose="020F0502020204030204" pitchFamily="34" charset="0"/>
              </a:rPr>
              <a:t>Επισημαίνεται ότι για τις επιχειρήσεις που υποβάλλουν αίτηση χρηματοδότησης εντός του 2019 τα δικαιολογητικά για το απασχολούμενο προσωπικό θα αφορούν τα φορολογικά έτη 2018, 2017 και 2016, ενώ για την πλήρωση της κατ’ ελάχιστον απαίτησης της μισθωτής εργασίας (του κεφ.4, σημείο </a:t>
            </a:r>
            <a:r>
              <a:rPr lang="el-GR" sz="1500" dirty="0" err="1">
                <a:cs typeface="Calibri" panose="020F0502020204030204" pitchFamily="34" charset="0"/>
              </a:rPr>
              <a:t>iii</a:t>
            </a:r>
            <a:r>
              <a:rPr lang="el-GR" sz="1500" dirty="0">
                <a:cs typeface="Calibri" panose="020F0502020204030204" pitchFamily="34" charset="0"/>
              </a:rPr>
              <a:t>), θα λαμβάνονται υπόψη τα αντίστοιχα δικαιολογητικά για το έτος 2018.</a:t>
            </a:r>
          </a:p>
          <a:p>
            <a:pPr algn="just">
              <a:spcBef>
                <a:spcPts val="200"/>
              </a:spcBef>
              <a:spcAft>
                <a:spcPts val="200"/>
              </a:spcAft>
            </a:pPr>
            <a:endParaRPr lang="el-GR" sz="1500" dirty="0">
              <a:cs typeface="Calibri" panose="020F0502020204030204" pitchFamily="34" charset="0"/>
            </a:endParaRPr>
          </a:p>
          <a:p>
            <a:pPr marL="400050" indent="-400050" algn="just">
              <a:spcBef>
                <a:spcPts val="200"/>
              </a:spcBef>
              <a:spcAft>
                <a:spcPts val="200"/>
              </a:spcAft>
              <a:buFont typeface="+mj-lt"/>
              <a:buAutoNum type="romanUcPeriod" startAt="5"/>
            </a:pPr>
            <a:r>
              <a:rPr lang="el-GR" sz="1500" dirty="0">
                <a:cs typeface="Calibri" panose="020F0502020204030204" pitchFamily="34" charset="0"/>
              </a:rPr>
              <a:t>Άδεια λειτουργίας σε ισχύ ή αίτηση για έκδοση/ανανέωση άδειας λειτουργίας ή βεβαίωση της αρμόδιας υπηρεσίας περί συνδρομής νόμιμων προϋποθέσεων λειτουργίας ή γνωστοποίηση έναρξης λειτουργίας ή έγγραφο απαλλαγής άδειας λειτουργίας. Σε περίπτωση που, σύμφωνα με την ισχύουσα νομοθεσία, δεν απαιτείται άδεια λειτουργίας, Υπεύθυνη Δήλωση του Νόμιμου Εκπροσώπου ότι δεν απαιτείται άδεια λειτουργίας με αναφορά στις σχετικές διατάξεις.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332451"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Υποβολή προτάσεων</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37122636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354156"/>
            <a:ext cx="7416824" cy="496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Aft>
                <a:spcPts val="200"/>
              </a:spcAft>
              <a:buNone/>
            </a:pPr>
            <a:r>
              <a:rPr lang="el-GR" sz="1500" b="1" u="sng" dirty="0">
                <a:cs typeface="Calibri" panose="020F0502020204030204" pitchFamily="34" charset="0"/>
              </a:rPr>
              <a:t>Δικαιολογητικά Φακέλου Υποψηφιότητας</a:t>
            </a:r>
          </a:p>
          <a:p>
            <a:pPr marL="400050" indent="-400050" algn="just">
              <a:spcBef>
                <a:spcPts val="200"/>
              </a:spcBef>
              <a:spcAft>
                <a:spcPts val="200"/>
              </a:spcAft>
              <a:buFont typeface="+mj-lt"/>
              <a:buAutoNum type="romanUcPeriod" startAt="6"/>
            </a:pPr>
            <a:r>
              <a:rPr lang="el-GR" sz="1500" dirty="0">
                <a:cs typeface="Calibri" panose="020F0502020204030204" pitchFamily="34" charset="0"/>
              </a:rPr>
              <a:t>Οικονομικά στοιχεία, ανάλογα με την κατηγορία βιβλίων:</a:t>
            </a:r>
          </a:p>
          <a:p>
            <a:pPr marL="800100" lvl="1" indent="-342900" algn="just">
              <a:spcBef>
                <a:spcPts val="200"/>
              </a:spcBef>
              <a:spcAft>
                <a:spcPts val="200"/>
              </a:spcAft>
              <a:buFont typeface="+mj-lt"/>
              <a:buAutoNum type="alphaUcPeriod"/>
            </a:pPr>
            <a:r>
              <a:rPr lang="el-GR" sz="1500" b="1" u="sng" dirty="0">
                <a:cs typeface="Calibri" panose="020F0502020204030204" pitchFamily="34" charset="0"/>
              </a:rPr>
              <a:t>Επιχειρήσεις με τήρηση απλογραφικών βιβλίων:</a:t>
            </a:r>
          </a:p>
          <a:p>
            <a:pPr marL="1257300" lvl="2" indent="-342900" algn="just">
              <a:spcBef>
                <a:spcPts val="200"/>
              </a:spcBef>
              <a:spcAft>
                <a:spcPts val="200"/>
              </a:spcAft>
              <a:buFont typeface="+mj-lt"/>
              <a:buAutoNum type="arabicPeriod"/>
            </a:pPr>
            <a:r>
              <a:rPr lang="el-GR" sz="1500" dirty="0">
                <a:cs typeface="Calibri" panose="020F0502020204030204" pitchFamily="34" charset="0"/>
              </a:rPr>
              <a:t>Έντυπα Ε3 με αριθμό Δήλωσης (ηλεκτρονική υποβολή) και για τις </a:t>
            </a:r>
            <a:r>
              <a:rPr lang="el-GR" sz="1500" b="1" u="sng" dirty="0">
                <a:cs typeface="Calibri" panose="020F0502020204030204" pitchFamily="34" charset="0"/>
              </a:rPr>
              <a:t>τέσσερις (4) κλεισμένες διαχειριστικές χρήσεις που προηγούνται του έτους υποβολής της αίτησης χρηματοδότησης </a:t>
            </a:r>
            <a:r>
              <a:rPr lang="el-GR" sz="1500" dirty="0">
                <a:cs typeface="Calibri" panose="020F0502020204030204" pitchFamily="34" charset="0"/>
              </a:rPr>
              <a:t>για τις οποίες έχουν υποβληθεί τα επίσημα φορολογικά έντυπα. Για τις επιχειρήσεις που έχουν κλείσει λιγότερες διαχειριστικές χρήσεις η υποχρέωση υποβολής προσαρμόζεται αντίστοιχα. 	</a:t>
            </a:r>
          </a:p>
          <a:p>
            <a:pPr marL="1257300" lvl="2" indent="-342900" algn="just">
              <a:spcAft>
                <a:spcPts val="200"/>
              </a:spcAft>
              <a:buFont typeface="+mj-lt"/>
              <a:buAutoNum type="arabicPeriod" startAt="2"/>
            </a:pPr>
            <a:r>
              <a:rPr lang="el-GR" sz="1500" dirty="0">
                <a:cs typeface="Calibri" panose="020F0502020204030204" pitchFamily="34" charset="0"/>
              </a:rPr>
              <a:t>Περιοδικές δηλώσεις ΦΠΑ (έντυπο Φ2), με αριθμό Δήλωσης (ηλεκτρονική υποβολή) για τη διαχειριστική χρήση που προηγείται του έτους υποβολής της αίτησης χρηματοδότησης, για την οποία έχουν υποβληθεί τα επίσημα φορολογικά έντυπα.</a:t>
            </a:r>
          </a:p>
          <a:p>
            <a:pPr marL="457200" lvl="1" indent="0" algn="just">
              <a:spcAft>
                <a:spcPts val="200"/>
              </a:spcAft>
              <a:buNone/>
            </a:pPr>
            <a:r>
              <a:rPr lang="el-GR" sz="1500" dirty="0">
                <a:cs typeface="Calibri" panose="020F0502020204030204" pitchFamily="34" charset="0"/>
              </a:rPr>
              <a:t>Β. Επιχειρήσεις με τήρηση διπλογραφικών βιβλίων:</a:t>
            </a:r>
          </a:p>
          <a:p>
            <a:pPr marL="1257300" lvl="2" indent="-342900" algn="just">
              <a:spcAft>
                <a:spcPts val="200"/>
              </a:spcAft>
              <a:buAutoNum type="arabicPeriod"/>
            </a:pPr>
            <a:r>
              <a:rPr lang="el-GR" sz="1500" dirty="0">
                <a:cs typeface="Calibri" panose="020F0502020204030204" pitchFamily="34" charset="0"/>
              </a:rPr>
              <a:t>Ισολογισμοί-αποτελέσματα χρήσης </a:t>
            </a:r>
          </a:p>
          <a:p>
            <a:pPr marL="1257300" lvl="2" indent="-342900" algn="just">
              <a:spcAft>
                <a:spcPts val="200"/>
              </a:spcAft>
              <a:buAutoNum type="arabicPeriod"/>
            </a:pPr>
            <a:r>
              <a:rPr lang="el-GR" sz="1500" dirty="0">
                <a:cs typeface="Calibri" panose="020F0502020204030204" pitchFamily="34" charset="0"/>
              </a:rPr>
              <a:t>Έντυπα Ε3 με αριθμό Δήλωσης (ηλεκτρονική υποβολή) </a:t>
            </a:r>
          </a:p>
          <a:p>
            <a:pPr marL="457200" lvl="1" indent="0" algn="just">
              <a:spcAft>
                <a:spcPts val="200"/>
              </a:spcAft>
              <a:buNone/>
            </a:pPr>
            <a:r>
              <a:rPr lang="el-GR" sz="1500" i="1" dirty="0">
                <a:cs typeface="Calibri" panose="020F0502020204030204" pitchFamily="34" charset="0"/>
              </a:rPr>
              <a:t>και για τις τέσσερις (4) κλεισμένες διαχειριστικές χρήσεις που προηγούνται του έτους υποβολής της αίτησης χρηματοδότησης για τις οποίες έχουν υποβληθεί τα επίσημα φορολογικά έντυπα.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332451"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Υποβολή προτάσεων</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2003197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92792"/>
            <a:ext cx="7560840" cy="75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600"/>
              </a:spcBef>
              <a:spcAft>
                <a:spcPts val="600"/>
              </a:spcAft>
              <a:buNone/>
            </a:pPr>
            <a:r>
              <a:rPr lang="el-GR" sz="1800" dirty="0">
                <a:cs typeface="Calibri" panose="020F0502020204030204" pitchFamily="34" charset="0"/>
              </a:rPr>
              <a:t>Ο </a:t>
            </a:r>
            <a:r>
              <a:rPr lang="el-GR" sz="1800" b="1" dirty="0">
                <a:cs typeface="Calibri" panose="020F0502020204030204" pitchFamily="34" charset="0"/>
              </a:rPr>
              <a:t>προϋπολογισμός</a:t>
            </a:r>
            <a:r>
              <a:rPr lang="el-GR" sz="1800" dirty="0">
                <a:cs typeface="Calibri" panose="020F0502020204030204" pitchFamily="34" charset="0"/>
              </a:rPr>
              <a:t> της Δράσης ανέρχεται στο συνολικό ποσό των € 400 εκατ. (Δημόσια Δαπάνη) και κατανέμεται στις περιφέρειες της χώρας ως εξής</a:t>
            </a:r>
            <a:r>
              <a:rPr lang="en-US" sz="1800" dirty="0">
                <a:cs typeface="Calibri" panose="020F0502020204030204" pitchFamily="34" charset="0"/>
              </a:rPr>
              <a:t>: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48680"/>
            <a:ext cx="3981988"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Προϋπολογισμός Δράσης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graphicFrame>
        <p:nvGraphicFramePr>
          <p:cNvPr id="9" name="Table 8">
            <a:extLst>
              <a:ext uri="{FF2B5EF4-FFF2-40B4-BE49-F238E27FC236}">
                <a16:creationId xmlns:a16="http://schemas.microsoft.com/office/drawing/2014/main" id="{12ACFEDD-BEAA-4E2F-819C-BE5BF74AA237}"/>
              </a:ext>
            </a:extLst>
          </p:cNvPr>
          <p:cNvGraphicFramePr>
            <a:graphicFrameLocks noGrp="1"/>
          </p:cNvGraphicFramePr>
          <p:nvPr>
            <p:extLst>
              <p:ext uri="{D42A27DB-BD31-4B8C-83A1-F6EECF244321}">
                <p14:modId xmlns:p14="http://schemas.microsoft.com/office/powerpoint/2010/main" val="2882991304"/>
              </p:ext>
            </p:extLst>
          </p:nvPr>
        </p:nvGraphicFramePr>
        <p:xfrm>
          <a:off x="827584" y="2492896"/>
          <a:ext cx="7056784" cy="3351731"/>
        </p:xfrm>
        <a:graphic>
          <a:graphicData uri="http://schemas.openxmlformats.org/drawingml/2006/table">
            <a:tbl>
              <a:tblPr firstRow="1" bandRow="1">
                <a:tableStyleId>{5C22544A-7EE6-4342-B048-85BDC9FD1C3A}</a:tableStyleId>
              </a:tblPr>
              <a:tblGrid>
                <a:gridCol w="3822425">
                  <a:extLst>
                    <a:ext uri="{9D8B030D-6E8A-4147-A177-3AD203B41FA5}">
                      <a16:colId xmlns:a16="http://schemas.microsoft.com/office/drawing/2014/main" val="20000"/>
                    </a:ext>
                  </a:extLst>
                </a:gridCol>
                <a:gridCol w="3234359">
                  <a:extLst>
                    <a:ext uri="{9D8B030D-6E8A-4147-A177-3AD203B41FA5}">
                      <a16:colId xmlns:a16="http://schemas.microsoft.com/office/drawing/2014/main" val="20001"/>
                    </a:ext>
                  </a:extLst>
                </a:gridCol>
              </a:tblGrid>
              <a:tr h="402985">
                <a:tc>
                  <a:txBody>
                    <a:bodyPr/>
                    <a:lstStyle/>
                    <a:p>
                      <a:pPr algn="ctr"/>
                      <a:r>
                        <a:rPr lang="el-GR" sz="1400" dirty="0"/>
                        <a:t>Περιφέρειες</a:t>
                      </a:r>
                    </a:p>
                  </a:txBody>
                  <a:tcPr anchor="ctr">
                    <a:solidFill>
                      <a:srgbClr val="0F6991"/>
                    </a:solidFill>
                  </a:tcPr>
                </a:tc>
                <a:tc>
                  <a:txBody>
                    <a:bodyPr/>
                    <a:lstStyle/>
                    <a:p>
                      <a:pPr algn="ctr"/>
                      <a:r>
                        <a:rPr lang="el-GR" sz="1200" b="1" kern="1200" dirty="0">
                          <a:solidFill>
                            <a:schemeClr val="lt1"/>
                          </a:solidFill>
                          <a:latin typeface="+mn-lt"/>
                          <a:ea typeface="+mn-ea"/>
                          <a:cs typeface="+mn-cs"/>
                        </a:rPr>
                        <a:t>ΔΗΜΟΣΙΑ ΔΑΠΑΝΗ (σε €) 	</a:t>
                      </a:r>
                    </a:p>
                  </a:txBody>
                  <a:tcPr anchor="ctr">
                    <a:solidFill>
                      <a:srgbClr val="0F6991"/>
                    </a:solidFill>
                  </a:tcPr>
                </a:tc>
                <a:extLst>
                  <a:ext uri="{0D108BD9-81ED-4DB2-BD59-A6C34878D82A}">
                    <a16:rowId xmlns:a16="http://schemas.microsoft.com/office/drawing/2014/main" val="10000"/>
                  </a:ext>
                </a:extLst>
              </a:tr>
              <a:tr h="461111">
                <a:tc>
                  <a:txBody>
                    <a:bodyPr/>
                    <a:lstStyle/>
                    <a:p>
                      <a:pPr algn="l"/>
                      <a:r>
                        <a:rPr lang="el-GR" sz="1400" dirty="0"/>
                        <a:t>Ανατολική Μακεδονία &amp; Θράκη, Κεντρική Μακεδονία, Ήπειρος, Θεσσαλία, Δυτική Ελλάδα</a:t>
                      </a:r>
                    </a:p>
                  </a:txBody>
                  <a:tcPr anchor="ctr">
                    <a:solidFill>
                      <a:srgbClr val="E9ED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dk1"/>
                          </a:solidFill>
                          <a:latin typeface="+mn-lt"/>
                          <a:ea typeface="+mn-ea"/>
                          <a:cs typeface="+mn-cs"/>
                        </a:rPr>
                        <a:t>172.000.000</a:t>
                      </a:r>
                    </a:p>
                  </a:txBody>
                  <a:tcPr anchor="ctr">
                    <a:solidFill>
                      <a:srgbClr val="E9EDF4"/>
                    </a:solidFill>
                  </a:tcPr>
                </a:tc>
                <a:extLst>
                  <a:ext uri="{0D108BD9-81ED-4DB2-BD59-A6C34878D82A}">
                    <a16:rowId xmlns:a16="http://schemas.microsoft.com/office/drawing/2014/main" val="10001"/>
                  </a:ext>
                </a:extLst>
              </a:tr>
              <a:tr h="591023">
                <a:tc>
                  <a:txBody>
                    <a:bodyPr/>
                    <a:lstStyle/>
                    <a:p>
                      <a:pPr algn="l"/>
                      <a:r>
                        <a:rPr lang="el-GR" sz="1400" dirty="0"/>
                        <a:t>Δυτική Μακεδονία, Ιόνια Νησιά, Πελοπόννησος, Βόρειο Αιγαίο, Κρήτη</a:t>
                      </a:r>
                    </a:p>
                  </a:txBody>
                  <a:tcPr anchor="ctr">
                    <a:solidFill>
                      <a:srgbClr val="E9ED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dk1"/>
                          </a:solidFill>
                          <a:latin typeface="+mn-lt"/>
                          <a:ea typeface="+mn-ea"/>
                          <a:cs typeface="+mn-cs"/>
                        </a:rPr>
                        <a:t>50.000.000</a:t>
                      </a:r>
                    </a:p>
                  </a:txBody>
                  <a:tcPr anchor="ctr">
                    <a:solidFill>
                      <a:srgbClr val="E9EDF4"/>
                    </a:solidFill>
                  </a:tcPr>
                </a:tc>
                <a:extLst>
                  <a:ext uri="{0D108BD9-81ED-4DB2-BD59-A6C34878D82A}">
                    <a16:rowId xmlns:a16="http://schemas.microsoft.com/office/drawing/2014/main" val="10002"/>
                  </a:ext>
                </a:extLst>
              </a:tr>
              <a:tr h="397979">
                <a:tc>
                  <a:txBody>
                    <a:bodyPr/>
                    <a:lstStyle/>
                    <a:p>
                      <a:pPr algn="just"/>
                      <a:r>
                        <a:rPr lang="el-GR" sz="1400" dirty="0"/>
                        <a:t>Αττική</a:t>
                      </a:r>
                    </a:p>
                  </a:txBody>
                  <a:tcPr anchor="ctr">
                    <a:solidFill>
                      <a:srgbClr val="E9ED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dk1"/>
                          </a:solidFill>
                          <a:latin typeface="+mn-lt"/>
                          <a:ea typeface="+mn-ea"/>
                          <a:cs typeface="+mn-cs"/>
                        </a:rPr>
                        <a:t>150.000.000</a:t>
                      </a:r>
                      <a:endParaRPr lang="en-US" sz="1400" kern="1200" dirty="0">
                        <a:solidFill>
                          <a:schemeClr val="dk1"/>
                        </a:solidFill>
                        <a:latin typeface="+mn-lt"/>
                        <a:ea typeface="+mn-ea"/>
                        <a:cs typeface="+mn-cs"/>
                      </a:endParaRPr>
                    </a:p>
                  </a:txBody>
                  <a:tcPr anchor="ctr">
                    <a:solidFill>
                      <a:srgbClr val="E9EDF4"/>
                    </a:solidFill>
                  </a:tcPr>
                </a:tc>
                <a:extLst>
                  <a:ext uri="{0D108BD9-81ED-4DB2-BD59-A6C34878D82A}">
                    <a16:rowId xmlns:a16="http://schemas.microsoft.com/office/drawing/2014/main" val="10003"/>
                  </a:ext>
                </a:extLst>
              </a:tr>
              <a:tr h="397979">
                <a:tc>
                  <a:txBody>
                    <a:bodyPr/>
                    <a:lstStyle/>
                    <a:p>
                      <a:pPr algn="just"/>
                      <a:r>
                        <a:rPr lang="el-GR" sz="1400" dirty="0"/>
                        <a:t>Στερεά Ελλάδα</a:t>
                      </a:r>
                    </a:p>
                  </a:txBody>
                  <a:tcPr anchor="ctr">
                    <a:solidFill>
                      <a:srgbClr val="E9ED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dk1"/>
                          </a:solidFill>
                          <a:latin typeface="+mn-lt"/>
                          <a:ea typeface="+mn-ea"/>
                          <a:cs typeface="+mn-cs"/>
                        </a:rPr>
                        <a:t>17.000.000</a:t>
                      </a:r>
                      <a:endParaRPr lang="en-US" sz="1400" kern="1200" dirty="0">
                        <a:solidFill>
                          <a:schemeClr val="dk1"/>
                        </a:solidFill>
                        <a:latin typeface="+mn-lt"/>
                        <a:ea typeface="+mn-ea"/>
                        <a:cs typeface="+mn-cs"/>
                      </a:endParaRPr>
                    </a:p>
                  </a:txBody>
                  <a:tcPr anchor="ctr">
                    <a:solidFill>
                      <a:srgbClr val="E9EDF4"/>
                    </a:solidFill>
                  </a:tcPr>
                </a:tc>
                <a:extLst>
                  <a:ext uri="{0D108BD9-81ED-4DB2-BD59-A6C34878D82A}">
                    <a16:rowId xmlns:a16="http://schemas.microsoft.com/office/drawing/2014/main" val="10004"/>
                  </a:ext>
                </a:extLst>
              </a:tr>
              <a:tr h="397979">
                <a:tc>
                  <a:txBody>
                    <a:bodyPr/>
                    <a:lstStyle/>
                    <a:p>
                      <a:pPr algn="just"/>
                      <a:r>
                        <a:rPr lang="el-GR" sz="1400" dirty="0"/>
                        <a:t>Νότιο Αιγαίο</a:t>
                      </a:r>
                    </a:p>
                  </a:txBody>
                  <a:tcPr anchor="ctr">
                    <a:solidFill>
                      <a:srgbClr val="E9ED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dk1"/>
                          </a:solidFill>
                          <a:latin typeface="+mn-lt"/>
                          <a:ea typeface="+mn-ea"/>
                          <a:cs typeface="+mn-cs"/>
                        </a:rPr>
                        <a:t>         11.000.000</a:t>
                      </a:r>
                      <a:r>
                        <a:rPr lang="el-GR" sz="1800" b="0" i="0" u="none" strike="noStrike" kern="1200" baseline="0" dirty="0">
                          <a:solidFill>
                            <a:schemeClr val="dk1"/>
                          </a:solidFill>
                          <a:latin typeface="+mn-lt"/>
                          <a:ea typeface="+mn-ea"/>
                          <a:cs typeface="+mn-cs"/>
                        </a:rPr>
                        <a:t>	</a:t>
                      </a:r>
                      <a:endParaRPr lang="en-US" sz="1400" kern="1200" dirty="0">
                        <a:solidFill>
                          <a:schemeClr val="dk1"/>
                        </a:solidFill>
                        <a:latin typeface="+mn-lt"/>
                        <a:ea typeface="+mn-ea"/>
                        <a:cs typeface="+mn-cs"/>
                      </a:endParaRPr>
                    </a:p>
                  </a:txBody>
                  <a:tcPr anchor="ctr">
                    <a:solidFill>
                      <a:srgbClr val="E9EDF4"/>
                    </a:solidFill>
                  </a:tcPr>
                </a:tc>
                <a:extLst>
                  <a:ext uri="{0D108BD9-81ED-4DB2-BD59-A6C34878D82A}">
                    <a16:rowId xmlns:a16="http://schemas.microsoft.com/office/drawing/2014/main" val="10005"/>
                  </a:ext>
                </a:extLst>
              </a:tr>
              <a:tr h="432266">
                <a:tc>
                  <a:txBody>
                    <a:bodyPr/>
                    <a:lstStyle/>
                    <a:p>
                      <a:pPr algn="r"/>
                      <a:r>
                        <a:rPr lang="el-GR" sz="1400" b="1" dirty="0"/>
                        <a:t>Σύνολο:</a:t>
                      </a:r>
                    </a:p>
                  </a:txBody>
                  <a:tcPr anchor="ctr">
                    <a:solidFill>
                      <a:srgbClr val="E9ED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kern="1200" dirty="0">
                          <a:solidFill>
                            <a:schemeClr val="dk1"/>
                          </a:solidFill>
                          <a:latin typeface="+mn-lt"/>
                          <a:ea typeface="+mn-ea"/>
                          <a:cs typeface="+mn-cs"/>
                        </a:rPr>
                        <a:t>400.000.000</a:t>
                      </a:r>
                    </a:p>
                  </a:txBody>
                  <a:tcPr anchor="ctr">
                    <a:solidFill>
                      <a:srgbClr val="E9EDF4"/>
                    </a:solidFill>
                  </a:tcPr>
                </a:tc>
                <a:extLst>
                  <a:ext uri="{0D108BD9-81ED-4DB2-BD59-A6C34878D82A}">
                    <a16:rowId xmlns:a16="http://schemas.microsoft.com/office/drawing/2014/main" val="3745355681"/>
                  </a:ext>
                </a:extLst>
              </a:tr>
            </a:tbl>
          </a:graphicData>
        </a:graphic>
      </p:graphicFrame>
    </p:spTree>
    <p:extLst>
      <p:ext uri="{BB962C8B-B14F-4D97-AF65-F5344CB8AC3E}">
        <p14:creationId xmlns:p14="http://schemas.microsoft.com/office/powerpoint/2010/main" val="42113017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354156"/>
            <a:ext cx="7416824" cy="471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200"/>
              </a:spcBef>
              <a:spcAft>
                <a:spcPts val="200"/>
              </a:spcAft>
              <a:buNone/>
            </a:pPr>
            <a:r>
              <a:rPr lang="el-GR" sz="1500" b="1" u="sng" dirty="0">
                <a:cs typeface="Calibri" panose="020F0502020204030204" pitchFamily="34" charset="0"/>
              </a:rPr>
              <a:t>Δικαιολογητικά Φακέλου Υποψηφιότητας</a:t>
            </a:r>
          </a:p>
          <a:p>
            <a:pPr marL="0" lvl="2" indent="0" algn="just">
              <a:spcBef>
                <a:spcPts val="200"/>
              </a:spcBef>
              <a:spcAft>
                <a:spcPts val="200"/>
              </a:spcAft>
              <a:buNone/>
            </a:pPr>
            <a:r>
              <a:rPr lang="el-GR" sz="1500" dirty="0">
                <a:cs typeface="Calibri" panose="020F0502020204030204" pitchFamily="34" charset="0"/>
              </a:rPr>
              <a:t>3. Περιοδικές δηλώσεις ΦΠΑ (έντυπο Φ2), </a:t>
            </a:r>
            <a:r>
              <a:rPr lang="el-GR" sz="1500" b="1" dirty="0">
                <a:cs typeface="Calibri" panose="020F0502020204030204" pitchFamily="34" charset="0"/>
              </a:rPr>
              <a:t>με αριθμό Δήλωσης (ηλεκτρονική υποβολή) </a:t>
            </a:r>
            <a:r>
              <a:rPr lang="el-GR" sz="1500" dirty="0">
                <a:cs typeface="Calibri" panose="020F0502020204030204" pitchFamily="34" charset="0"/>
              </a:rPr>
              <a:t>για τη διαχειριστική χρήση που προηγείται του έτους υποβολής της αίτησης χρηματοδότησης, για την οποία έχουν υποβληθεί τα επίσημα φορολογικά έντυπα.</a:t>
            </a:r>
          </a:p>
          <a:p>
            <a:pPr marL="457200" lvl="0" indent="-457200" algn="just">
              <a:spcBef>
                <a:spcPts val="200"/>
              </a:spcBef>
              <a:spcAft>
                <a:spcPts val="200"/>
              </a:spcAft>
              <a:buFont typeface="+mj-lt"/>
              <a:buAutoNum type="romanUcPeriod" startAt="7"/>
            </a:pPr>
            <a:r>
              <a:rPr lang="el-GR" sz="1500" dirty="0">
                <a:solidFill>
                  <a:prstClr val="black"/>
                </a:solidFill>
                <a:cs typeface="Calibri" panose="020F0502020204030204" pitchFamily="34" charset="0"/>
              </a:rPr>
              <a:t>Υπεύθυνη δήλωση του Ν. 1599/86 από τον νόμιμο εκπρόσωπο της εταιρείας με το γνήσιο της υπογραφής σύμφωνα με το υπόδειγμα Α στο Παράρτημα IΧ. </a:t>
            </a:r>
          </a:p>
          <a:p>
            <a:pPr marL="457200" lvl="0" indent="-457200" algn="just">
              <a:spcBef>
                <a:spcPts val="200"/>
              </a:spcBef>
              <a:spcAft>
                <a:spcPts val="200"/>
              </a:spcAft>
              <a:buFont typeface="+mj-lt"/>
              <a:buAutoNum type="romanUcPeriod" startAt="7"/>
            </a:pPr>
            <a:r>
              <a:rPr lang="el-GR" sz="1500" dirty="0">
                <a:solidFill>
                  <a:prstClr val="black"/>
                </a:solidFill>
                <a:cs typeface="Calibri" panose="020F0502020204030204" pitchFamily="34" charset="0"/>
              </a:rPr>
              <a:t>Υπεύθυνη Δήλωση από τον νόμιμο εκπρόσωπο της εταιρείας που αφορά στην πλήρωση της ιδιότητας ΜΜΕ σύμφωνα με το υπόδειγμα Β στο Παράρτημα ΙΧ. </a:t>
            </a:r>
          </a:p>
          <a:p>
            <a:pPr marL="457200" indent="-457200" algn="just">
              <a:spcBef>
                <a:spcPts val="200"/>
              </a:spcBef>
              <a:spcAft>
                <a:spcPts val="200"/>
              </a:spcAft>
              <a:buFont typeface="+mj-lt"/>
              <a:buAutoNum type="romanUcPeriod" startAt="7"/>
            </a:pPr>
            <a:r>
              <a:rPr lang="el-GR" sz="1500" dirty="0">
                <a:cs typeface="Calibri" panose="020F0502020204030204" pitchFamily="34" charset="0"/>
              </a:rPr>
              <a:t>Υπεύθυνη δήλωση του Ν. 1599/86 από τον νόμιμο εκπρόσωπο της εταιρείας σύμφωνα με το υπόδειγμα Γ στο Παράρτημα ΙΧ στην οποία θα δηλώνεται ότι : «Τα απαιτούμενα οικονομικά στοιχεία υποβολής/ένταξης με α/α 6 που υποβλήθηκαν με την παρούσα αίτηση, αφορούν το σύνολο των επίσημων φορολογικών εντύπων της τελευταίας κλεισμένης διαχειριστικής χρήσης και των τριών (3) προηγούμενων, που προηγούνται του έτους υποβολής της αίτησης χρηματοδότησής μου και τα οποία επίσης έχουν υποβληθεί προς τις Αρμόδιες Αρχές».</a:t>
            </a:r>
          </a:p>
          <a:p>
            <a:pPr marL="0" indent="0" algn="just">
              <a:spcBef>
                <a:spcPts val="200"/>
              </a:spcBef>
              <a:spcAft>
                <a:spcPts val="200"/>
              </a:spcAft>
              <a:buNone/>
            </a:pPr>
            <a:r>
              <a:rPr lang="el-GR" sz="1500" dirty="0">
                <a:cs typeface="Calibri" panose="020F0502020204030204" pitchFamily="34" charset="0"/>
              </a:rPr>
              <a:t>[Η ανωτέρω Υ.Δ. αφορά μόνο τις επιχειρήσεις οι οποίες δεν έχουν υποβάλλει το σύνολο των επίσημων φορολογικών εντύπων, προς τις αρμόδιες Αρχές, για την διαχειριστική χρήση που προηγείται του έτους υποβολής της αίτησης χρηματοδότησης κατά την ημερομηνία υποβολής της].</a:t>
            </a:r>
            <a:endParaRPr lang="el-GR" sz="1500" dirty="0">
              <a:solidFill>
                <a:prstClr val="black"/>
              </a:solidFill>
              <a:cs typeface="Calibri" panose="020F0502020204030204" pitchFamily="34" charset="0"/>
            </a:endParaRP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332451"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Υποβολή προτάσεων</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24947879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354156"/>
            <a:ext cx="7416824" cy="412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Aft>
                <a:spcPts val="600"/>
              </a:spcAft>
              <a:buNone/>
            </a:pPr>
            <a:r>
              <a:rPr lang="el-GR" sz="1500" b="1" u="sng" dirty="0">
                <a:cs typeface="Calibri" panose="020F0502020204030204" pitchFamily="34" charset="0"/>
              </a:rPr>
              <a:t>Δικαιολογητικά Φακέλου Υποψηφιότητας</a:t>
            </a:r>
          </a:p>
          <a:p>
            <a:pPr marL="400050" indent="-400050" algn="just">
              <a:spcBef>
                <a:spcPts val="200"/>
              </a:spcBef>
              <a:spcAft>
                <a:spcPts val="200"/>
              </a:spcAft>
              <a:buFont typeface="+mj-lt"/>
              <a:buAutoNum type="romanUcPeriod" startAt="10"/>
            </a:pPr>
            <a:r>
              <a:rPr lang="el-GR" sz="1500" dirty="0">
                <a:cs typeface="Calibri" panose="020F0502020204030204" pitchFamily="34" charset="0"/>
              </a:rPr>
              <a:t>Υπεύθυνη Δήλωση Ν. 1599/86 των επιχορηγήσεων που έχουν λάβει κατά το παρελθόν ο φορέας της επένδυσης, καθώς και οι συνδεδεμένες και συνεργαζόμενες με το φορέα της επένδυσης επιχειρήσεις σύμφωνα με το </a:t>
            </a:r>
            <a:r>
              <a:rPr lang="el-GR" sz="1500" b="1" dirty="0">
                <a:cs typeface="Calibri" panose="020F0502020204030204" pitchFamily="34" charset="0"/>
              </a:rPr>
              <a:t>υπόδειγμα Δ </a:t>
            </a:r>
            <a:r>
              <a:rPr lang="el-GR" sz="1500" dirty="0">
                <a:cs typeface="Calibri" panose="020F0502020204030204" pitchFamily="34" charset="0"/>
              </a:rPr>
              <a:t>στο Παράρτημα ΙΧ. 	</a:t>
            </a:r>
          </a:p>
          <a:p>
            <a:pPr marL="400050" indent="-400050" algn="just">
              <a:spcBef>
                <a:spcPts val="200"/>
              </a:spcBef>
              <a:spcAft>
                <a:spcPts val="200"/>
              </a:spcAft>
              <a:buFont typeface="+mj-lt"/>
              <a:buAutoNum type="romanUcPeriod" startAt="10"/>
            </a:pPr>
            <a:r>
              <a:rPr lang="el-GR" sz="1500" dirty="0">
                <a:cs typeface="Calibri" panose="020F0502020204030204" pitchFamily="34" charset="0"/>
              </a:rPr>
              <a:t>Στις περιπτώσεις συνδεδεμένων ή/και συνεργαζόμενων επιχειρήσεων σύμφωνα τον ορισμό των ΜΜΕ του Παραρτήματος Ι του Κανονισμού (ΕΚ) 651/2014 της Επιτροπής της 17ης Ιουνίου 2014, θα προσκομίζονται κατ’ αναλογία τα εξής: </a:t>
            </a:r>
          </a:p>
          <a:p>
            <a:pPr marL="800100" lvl="1" indent="-342900" algn="just">
              <a:spcBef>
                <a:spcPts val="200"/>
              </a:spcBef>
              <a:spcAft>
                <a:spcPts val="200"/>
              </a:spcAft>
              <a:buFont typeface="+mj-lt"/>
              <a:buAutoNum type="arabicPeriod"/>
            </a:pPr>
            <a:r>
              <a:rPr lang="el-GR" sz="1500" dirty="0">
                <a:cs typeface="Calibri" panose="020F0502020204030204" pitchFamily="34" charset="0"/>
              </a:rPr>
              <a:t>Απαιτούμενα δικαιολογητικά σχετικά με την Εταιρική/μετοχική σύνθεση, νόμιμη εκπροσώπηση και διαχείριση ανάλογα με τη νομική μορφή της επιχείρησης (βλ. δικαιολογητικά με α/α 3) </a:t>
            </a:r>
          </a:p>
          <a:p>
            <a:pPr marL="800100" lvl="1" indent="-342900" algn="just">
              <a:spcBef>
                <a:spcPts val="200"/>
              </a:spcBef>
              <a:spcAft>
                <a:spcPts val="200"/>
              </a:spcAft>
              <a:buFont typeface="+mj-lt"/>
              <a:buAutoNum type="arabicPeriod"/>
            </a:pPr>
            <a:r>
              <a:rPr lang="el-GR" sz="1500" dirty="0">
                <a:cs typeface="Calibri" panose="020F0502020204030204" pitchFamily="34" charset="0"/>
              </a:rPr>
              <a:t>Έντυπο Ε3 με αριθμό Δήλωσης (ηλεκτρονική υποβολή) και για τις δύο (2) κλεισμένες διαχειριστικές χρήσεις που προηγούνται του έτους υποβολής της αίτησης χρηματοδότησης. </a:t>
            </a:r>
          </a:p>
          <a:p>
            <a:pPr marL="800100" lvl="1" indent="-342900" algn="just">
              <a:spcBef>
                <a:spcPts val="200"/>
              </a:spcBef>
              <a:spcAft>
                <a:spcPts val="200"/>
              </a:spcAft>
              <a:buFont typeface="+mj-lt"/>
              <a:buAutoNum type="arabicPeriod"/>
            </a:pPr>
            <a:r>
              <a:rPr lang="el-GR" sz="1500" dirty="0">
                <a:cs typeface="Calibri" panose="020F0502020204030204" pitchFamily="34" charset="0"/>
              </a:rPr>
              <a:t>Ισολογισμοί - Αποτελέσματα χρήσης (για επιχειρήσεις με τήρηση διπλογραφικών βιβλίων) και για τις δύο (2) κλεισμένες διαχειριστικές χρήσεις που προηγούνται του έτους υποβολής της αίτησης χρηματοδότησης.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332451"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Υποβολή προτάσεων</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11040342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354156"/>
            <a:ext cx="7416824" cy="473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200"/>
              </a:spcBef>
              <a:spcAft>
                <a:spcPts val="200"/>
              </a:spcAft>
              <a:buNone/>
            </a:pPr>
            <a:r>
              <a:rPr lang="el-GR" sz="1500" b="1" u="sng" dirty="0">
                <a:cs typeface="Calibri" panose="020F0502020204030204" pitchFamily="34" charset="0"/>
              </a:rPr>
              <a:t>Δικαιολογητικά Φακέλου Υποψηφιότητας</a:t>
            </a:r>
            <a:r>
              <a:rPr lang="el-GR" sz="1500" dirty="0">
                <a:cs typeface="Calibri" panose="020F0502020204030204" pitchFamily="34" charset="0"/>
              </a:rPr>
              <a:t> (συνέχεια)</a:t>
            </a:r>
          </a:p>
          <a:p>
            <a:pPr marL="800100" lvl="1" indent="-342900" algn="just">
              <a:spcBef>
                <a:spcPts val="200"/>
              </a:spcBef>
              <a:spcAft>
                <a:spcPts val="200"/>
              </a:spcAft>
              <a:buFont typeface="+mj-lt"/>
              <a:buAutoNum type="arabicPeriod" startAt="4"/>
            </a:pPr>
            <a:r>
              <a:rPr lang="el-GR" sz="1500" dirty="0">
                <a:solidFill>
                  <a:prstClr val="black"/>
                </a:solidFill>
                <a:cs typeface="Calibri" panose="020F0502020204030204" pitchFamily="34" charset="0"/>
              </a:rPr>
              <a:t>Ετήσιοι Πίνακες Προσωπικού (Ε4) &amp; τυχόν Τροποποιητικοί Πίνακες και για τις τρεις (3) τελευταίες διαχειριστικές χρήσεις που προηγούνται του έτους υποβολής της αίτησης χρηματοδότησης </a:t>
            </a:r>
          </a:p>
          <a:p>
            <a:pPr marL="800100" lvl="1" indent="-342900" algn="just">
              <a:spcBef>
                <a:spcPts val="200"/>
              </a:spcBef>
              <a:spcAft>
                <a:spcPts val="200"/>
              </a:spcAft>
              <a:buFont typeface="+mj-lt"/>
              <a:buAutoNum type="arabicPeriod" startAt="4"/>
            </a:pPr>
            <a:r>
              <a:rPr lang="el-GR" sz="1500" dirty="0">
                <a:cs typeface="Calibri" panose="020F0502020204030204" pitchFamily="34" charset="0"/>
              </a:rPr>
              <a:t>Αποδεικτικό Υποβολής δήλωσης Αποδοχών &amp; Συντάξεων μαζί με συγκεντρωτική Κατάσταση τέλους έτους </a:t>
            </a:r>
            <a:r>
              <a:rPr lang="el-GR" sz="1500" u="sng" dirty="0">
                <a:cs typeface="Calibri" panose="020F0502020204030204" pitchFamily="34" charset="0"/>
              </a:rPr>
              <a:t>στην οποία θα αποτυπώνεται αναλυτικά ο κάθε εργαζόμενος με τον αριθμό των ημερών που απασχολήθηκε </a:t>
            </a:r>
            <a:r>
              <a:rPr lang="el-GR" sz="1500" dirty="0">
                <a:cs typeface="Calibri" panose="020F0502020204030204" pitchFamily="34" charset="0"/>
              </a:rPr>
              <a:t>και για τις τρεις(3) τελευταίες διαχειριστικές χρήσεις που προηγούνται του έτους υποβολής της αίτησης χρηματοδότησης</a:t>
            </a:r>
            <a:endParaRPr lang="el-GR" sz="1500" b="1" i="1" dirty="0">
              <a:solidFill>
                <a:prstClr val="black"/>
              </a:solidFill>
              <a:cs typeface="Calibri" panose="020F0502020204030204" pitchFamily="34" charset="0"/>
            </a:endParaRPr>
          </a:p>
          <a:p>
            <a:pPr marL="0" indent="0" algn="just">
              <a:spcBef>
                <a:spcPts val="200"/>
              </a:spcBef>
              <a:spcAft>
                <a:spcPts val="200"/>
              </a:spcAft>
              <a:buNone/>
            </a:pPr>
            <a:r>
              <a:rPr lang="el-GR" sz="1500" i="1" dirty="0">
                <a:cs typeface="Calibri" panose="020F0502020204030204" pitchFamily="34" charset="0"/>
              </a:rPr>
              <a:t>Τα δικαιολογητικά με α/α 11.2, 11.3 για τις τυχόν συνδεδεμένες ή/και συνεργαζόμενες επιχειρήσεις θα πρέπει να υποβάλλονται, ως προς τα φορολογικά έτη τους κατ’ αντιστοιχία με τα υποβληθέντα επίσημα φορολογικά έντυπα της αιτούσας προς χρηματοδότησης επιχείρησης </a:t>
            </a:r>
          </a:p>
          <a:p>
            <a:pPr marL="0" indent="0" algn="just">
              <a:spcBef>
                <a:spcPts val="200"/>
              </a:spcBef>
              <a:spcAft>
                <a:spcPts val="200"/>
              </a:spcAft>
              <a:buNone/>
            </a:pPr>
            <a:r>
              <a:rPr lang="el-GR" sz="1500" i="1" dirty="0">
                <a:cs typeface="Calibri" panose="020F0502020204030204" pitchFamily="34" charset="0"/>
              </a:rPr>
              <a:t>Για τις επιχειρήσεις που υποβάλουν αίτηση χρηματοδότησης το 2019, τα δικαιολογητικά για το απασχολούμενο προσωπικό με α/α 11.4 και 11.5 θα αφορούν τα φορολογικά έτη 2018, 2017 και 2016.</a:t>
            </a:r>
          </a:p>
          <a:p>
            <a:pPr marL="0" indent="0" algn="just">
              <a:spcBef>
                <a:spcPts val="200"/>
              </a:spcBef>
              <a:spcAft>
                <a:spcPts val="200"/>
              </a:spcAft>
              <a:buNone/>
            </a:pPr>
            <a:r>
              <a:rPr lang="el-GR" sz="1500" i="1" u="sng" dirty="0">
                <a:cs typeface="Calibri" panose="020F0502020204030204" pitchFamily="34" charset="0"/>
              </a:rPr>
              <a:t>Σημειώνεται ότι για τις περιπτώσεις συνδεδεμένων/συνεργαζόμενων επιχειρήσεων που δραστηριοποιούνται εκτός Ελλάδας θα υποβάλλονται τα αντίστοιχα ως ανωτέρω ισοδύναμα δικαιολογητικά/έγγραφα που ισχύουν στην αντίστοιχη χώρα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332451"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Υποβολή προτάσεων</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31615404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354156"/>
            <a:ext cx="7416824" cy="473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200"/>
              </a:spcBef>
              <a:spcAft>
                <a:spcPts val="200"/>
              </a:spcAft>
              <a:buNone/>
            </a:pPr>
            <a:r>
              <a:rPr lang="el-GR" sz="1500" b="1" u="sng" dirty="0">
                <a:cs typeface="Calibri" panose="020F0502020204030204" pitchFamily="34" charset="0"/>
              </a:rPr>
              <a:t>Δικαιολογητικά Φακέλου Υποψηφιότητας</a:t>
            </a:r>
            <a:r>
              <a:rPr lang="el-GR" sz="1500" dirty="0">
                <a:cs typeface="Calibri" panose="020F0502020204030204" pitchFamily="34" charset="0"/>
              </a:rPr>
              <a:t> (συνέχεια)</a:t>
            </a:r>
          </a:p>
          <a:p>
            <a:pPr marL="400050" indent="-400050" algn="just">
              <a:spcBef>
                <a:spcPts val="200"/>
              </a:spcBef>
              <a:spcAft>
                <a:spcPts val="200"/>
              </a:spcAft>
              <a:buFont typeface="+mj-lt"/>
              <a:buAutoNum type="romanUcPeriod" startAt="12"/>
            </a:pPr>
            <a:r>
              <a:rPr lang="el-GR" sz="1500" dirty="0">
                <a:cs typeface="Calibri" panose="020F0502020204030204" pitchFamily="34" charset="0"/>
              </a:rPr>
              <a:t>Δικαιολογητικά Εξασφάλισης ιδιωτικής συμμετοχής Επενδυτικού Σχεδίου: </a:t>
            </a:r>
          </a:p>
          <a:p>
            <a:pPr marL="0" indent="0">
              <a:buNone/>
            </a:pPr>
            <a:r>
              <a:rPr lang="el-GR" sz="1500" u="sng" dirty="0">
                <a:cs typeface="Calibri" panose="020F0502020204030204" pitchFamily="34" charset="0"/>
              </a:rPr>
              <a:t>ΙΔΙΑ ΣΥΜΜΕΤΟΧΗ </a:t>
            </a:r>
          </a:p>
          <a:p>
            <a:pPr marL="0" indent="0" algn="just">
              <a:buNone/>
            </a:pPr>
            <a:r>
              <a:rPr lang="el-GR" sz="1500" u="sng" dirty="0">
                <a:cs typeface="Calibri" panose="020F0502020204030204" pitchFamily="34" charset="0"/>
              </a:rPr>
              <a:t>Α) Αν ο φορέας της επένδυσης έχει αποφασίσει να προβεί σε αύξηση εταιρικού/ μετοχικού κεφαλαίου με χρήση μετρητών:</a:t>
            </a:r>
          </a:p>
          <a:p>
            <a:pPr marL="285750" indent="-285750" algn="just"/>
            <a:r>
              <a:rPr lang="el-GR" sz="1500" dirty="0">
                <a:cs typeface="Calibri" panose="020F0502020204030204" pitchFamily="34" charset="0"/>
              </a:rPr>
              <a:t>Τραπεζικές βεβαιώσεις στις οποίες αναφέρονται τα διαθέσιμα υπόλοιπα των λογαριασμών των εταίρων/μετόχων της επιχείρησης έως την προηγούμενη μέρα πριν την ημερομηνία της ηλεκτρονικής υποβολής της αίτησης χρηματοδότησης και όχι προγενέστερη της τελευταίας ημέρας του προηγούμενου μήνα πριν την ημερομηνία της ηλεκτρονικής υποβολής της αίτησης χρηματοδότησης. Η ημερομηνία διαθέσιμων υπολοίπων θα πρέπει να είναι η ίδια για όλες τις τραπεζικές βεβαιώσεις και για όλους τους εταίρους/μετόχους.</a:t>
            </a:r>
          </a:p>
          <a:p>
            <a:pPr marL="285750" indent="-285750" algn="just"/>
            <a:endParaRPr lang="el-GR" sz="1500" dirty="0">
              <a:cs typeface="Calibri" panose="020F0502020204030204" pitchFamily="34" charset="0"/>
            </a:endParaRPr>
          </a:p>
          <a:p>
            <a:pPr marL="285750" indent="-285750" algn="just"/>
            <a:r>
              <a:rPr lang="el-GR" sz="1500" dirty="0">
                <a:cs typeface="Calibri" panose="020F0502020204030204" pitchFamily="34" charset="0"/>
              </a:rPr>
              <a:t>Βεβαιώσεις κατοχής κινητών αξιών (ομολόγων, μετοχών εισηγμένων εταιρειών, μερίδια αμοιβαίων κεφαλαίων) στις οποίες αποτιμάται η τρέχουσα αξία τους της τελευταίας ημέρας πριν την ημερομηνία της ηλεκτρονικής υποβολής της αίτησης χρηματοδότησης. 	</a:t>
            </a:r>
          </a:p>
          <a:p>
            <a:pPr marL="0" indent="0" algn="just">
              <a:spcBef>
                <a:spcPts val="200"/>
              </a:spcBef>
              <a:spcAft>
                <a:spcPts val="200"/>
              </a:spcAft>
              <a:buNone/>
            </a:pPr>
            <a:r>
              <a:rPr lang="el-GR" sz="1500" dirty="0">
                <a:cs typeface="Calibri" panose="020F0502020204030204" pitchFamily="34" charset="0"/>
              </a:rPr>
              <a:t>Για τις Ατομικές Επιχειρήσεις η καταβολή του κεφαλαίου αποδεικνύεται με όμοια ως προς τα ανωτέρω σημεία στοιχεία του «Επιχειρηματία».</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332451"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Υποβολή προτάσεων</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26219141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354156"/>
            <a:ext cx="7416824" cy="473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200"/>
              </a:spcBef>
              <a:spcAft>
                <a:spcPts val="200"/>
              </a:spcAft>
              <a:buNone/>
            </a:pPr>
            <a:r>
              <a:rPr lang="el-GR" sz="1500" b="1" u="sng" dirty="0">
                <a:cs typeface="Calibri" panose="020F0502020204030204" pitchFamily="34" charset="0"/>
              </a:rPr>
              <a:t>Δικαιολογητικά Φακέλου Υποψηφιότητας</a:t>
            </a:r>
            <a:r>
              <a:rPr lang="el-GR" sz="1500" dirty="0">
                <a:cs typeface="Calibri" panose="020F0502020204030204" pitchFamily="34" charset="0"/>
              </a:rPr>
              <a:t> (συνέχεια)</a:t>
            </a:r>
          </a:p>
          <a:p>
            <a:pPr marL="0" indent="0">
              <a:buNone/>
            </a:pPr>
            <a:r>
              <a:rPr lang="el-GR" sz="1500" u="sng" dirty="0">
                <a:cs typeface="Calibri" panose="020F0502020204030204" pitchFamily="34" charset="0"/>
              </a:rPr>
              <a:t>ΙΔΙΑ ΣΥΜΜΕΤΟΧΗ </a:t>
            </a:r>
          </a:p>
          <a:p>
            <a:pPr marL="0" indent="0" algn="just">
              <a:buNone/>
            </a:pPr>
            <a:r>
              <a:rPr lang="el-GR" sz="1500" u="sng" dirty="0">
                <a:cs typeface="Calibri" panose="020F0502020204030204" pitchFamily="34" charset="0"/>
              </a:rPr>
              <a:t>Β) Αν ο φορέας της επένδυσης θα προβεί σε κάλυψη της ιδίας συμμετοχής με χρήση των φορολογηθέντων αποθεματικών, όπως αυτά προβλέπονται από την κείμενη νομοθεσία, εκτός του τακτικού, χωρίς να απαιτείται αύξηση του μετοχικού ή εταιρικού κεφαλαίου και υπό τον όρο ότι τα αποθεματικά αυτά δεν θα μπορούν να διανεμηθούν πριν την παρέλευση συγκεκριμένου χρονικού διαστήματος (πχ. 3 ή 5 έτη) από την ολοκλήρωση και έναρξη παραγωγικής λειτουργίας της επένδυσης.</a:t>
            </a:r>
          </a:p>
          <a:p>
            <a:pPr marL="285750" indent="-285750" algn="just"/>
            <a:r>
              <a:rPr lang="el-GR" sz="1500" dirty="0">
                <a:cs typeface="Calibri" panose="020F0502020204030204" pitchFamily="34" charset="0"/>
              </a:rPr>
              <a:t>Ο τρόπος κάλυψης ίδιας συμμετοχής με φορολογηθέντα (προαιρετικά ή ελεύθερα σκοπού) αποθεματικά (εκτός του τακτικού) είναι αποδεκτός εφόσον: (α) δεν έχουν χρησιμοποιηθεί ως ίδια συμμετοχή σε άλλο ενισχυόμενο επενδυτικό σχέδιο, (β) τεκμηριώνεται βάσει λογιστικών εγγραφών (οικονομικές καταστάσεις της τελευταίας κλεισμένης χρήσης, ισοζύγιο που αφορά στη διαχειριστική περίοδο από την ημερομηνία των τελευταίων οικονομικών καταστάσεων έως και την ημερομηνία υποβολής της επενδυτικής πρότασης, καθώς και των σχετικών εταιρικών πράξεων (απόφαση Γ.Σ. της εταιρείας), (γ) αξιολογείται λαμβανομένης υπόψη της οικονομικής κατάστασης της επιχείρησης σχετικά με το ότι η χρήση των εν λόγω κεφαλαίων ως ίδια συμμετοχή για την επένδυση δεν θα δημιουργήσει προβλήματα ρευστότητας στην επιχείρηση μετά την αφαίρεση των ποσών αυτών από τα διαθέσιμά της. Τα αποθεματικά αυτά πρέπει να εμφανίζονται σε ιδιαίτερο λογαριασμό στα λογιστικά βιβλία της επιχείρησης. </a:t>
            </a:r>
            <a:r>
              <a:rPr lang="el-GR" sz="1400" dirty="0"/>
              <a:t>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332451"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Υποβολή προτάσεων</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30871975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354156"/>
            <a:ext cx="7416824" cy="437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200"/>
              </a:spcBef>
              <a:spcAft>
                <a:spcPts val="200"/>
              </a:spcAft>
              <a:buNone/>
            </a:pPr>
            <a:r>
              <a:rPr lang="el-GR" sz="1500" b="1" u="sng" dirty="0">
                <a:cs typeface="Calibri" panose="020F0502020204030204" pitchFamily="34" charset="0"/>
              </a:rPr>
              <a:t>Δικαιολογητικά Φακέλου Υποψηφιότητας</a:t>
            </a:r>
            <a:r>
              <a:rPr lang="el-GR" sz="1500" dirty="0">
                <a:cs typeface="Calibri" panose="020F0502020204030204" pitchFamily="34" charset="0"/>
              </a:rPr>
              <a:t> (συνέχεια)</a:t>
            </a:r>
          </a:p>
          <a:p>
            <a:pPr marL="0" indent="0">
              <a:buNone/>
            </a:pPr>
            <a:r>
              <a:rPr lang="el-GR" sz="1500" u="sng" dirty="0">
                <a:cs typeface="Calibri" panose="020F0502020204030204" pitchFamily="34" charset="0"/>
              </a:rPr>
              <a:t>ΙΔΙΑ ΣΥΜΜΕΤΟΧΗ </a:t>
            </a:r>
          </a:p>
          <a:p>
            <a:pPr marL="0" indent="0" algn="just">
              <a:buNone/>
            </a:pPr>
            <a:r>
              <a:rPr lang="el-GR" sz="1500" u="sng" dirty="0">
                <a:cs typeface="Calibri" panose="020F0502020204030204" pitchFamily="34" charset="0"/>
              </a:rPr>
              <a:t>Β) Αν ο φορέας της επένδυσης θα προβεί σε κάλυψη της ιδίας συμμετοχής με χρήση των φορολογηθέντων αποθεματικών, όπως αυτά προβλέπονται από την κείμενη νομοθεσία, εκτός του τακτικού, χωρίς να απαιτείται αύξηση του μετοχικού ή εταιρικού κεφαλαίου και υπό τον όρο ότι τα αποθεματικά αυτά δεν θα μπορούν να διανεμηθούν πριν την παρέλευση συγκεκριμένου χρονικού διαστήματος (πχ. 3 ή 5 έτη) από την ολοκλήρωση και έναρξη παραγωγικής λειτουργίας της επένδυσης.</a:t>
            </a:r>
          </a:p>
          <a:p>
            <a:pPr algn="just"/>
            <a:endParaRPr lang="el-GR" sz="1500" dirty="0">
              <a:cs typeface="Calibri" panose="020F0502020204030204" pitchFamily="34" charset="0"/>
            </a:endParaRPr>
          </a:p>
          <a:p>
            <a:pPr marL="285750" indent="-285750" algn="just"/>
            <a:r>
              <a:rPr lang="el-GR" sz="1500" dirty="0">
                <a:cs typeface="Calibri" panose="020F0502020204030204" pitchFamily="34" charset="0"/>
              </a:rPr>
              <a:t>Υπεύθυνη δήλωση του </a:t>
            </a:r>
            <a:r>
              <a:rPr lang="el-GR" sz="1500" dirty="0" err="1">
                <a:cs typeface="Calibri" panose="020F0502020204030204" pitchFamily="34" charset="0"/>
              </a:rPr>
              <a:t>νομίμου</a:t>
            </a:r>
            <a:r>
              <a:rPr lang="el-GR" sz="1500" dirty="0">
                <a:cs typeface="Calibri" panose="020F0502020204030204" pitchFamily="34" charset="0"/>
              </a:rPr>
              <a:t> εκπροσώπου στην οποία θα αναφέρεται ότι τα φορολογηθέντα αποθεματικά που προκύπτουν από τις επισυναπτόμενες οικονομικές καταστάσεις του έτους (συμπληρώνεται η τελευταία κλεισμένη χρήση για την οποία έχουν υποβληθεί επίσημα φορολογικά έντυπα) μέρος ή το σύνολο των οποίων θα χρησιμοποιηθεί για την υλοποίηση του επενδυτικού σχεδίου, δεν έχουν χρησιμοποιηθεί ως ίδια συμμετοχή σε άλλο ενισχυόμενο επενδυτικό σχέδιο, υπάρχουν διαθέσιμα στην επιχείρηση και δεν θα διανεμηθούν πριν την παρέλευση συγκεκριμένου χρονικού διαστήματος (πχ. 3 ή 5 έτη) από την ολοκλήρωση και έναρξη παραγωγικής λειτουργίας της επένδυσης.</a:t>
            </a:r>
            <a:endParaRPr lang="el-GR" sz="1500" dirty="0"/>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332451"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Υποβολή προτάσεων</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23601024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354156"/>
            <a:ext cx="7416824" cy="47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200"/>
              </a:spcBef>
              <a:spcAft>
                <a:spcPts val="200"/>
              </a:spcAft>
              <a:buNone/>
            </a:pPr>
            <a:r>
              <a:rPr lang="el-GR" sz="1500" b="1" u="sng" dirty="0">
                <a:cs typeface="Calibri" panose="020F0502020204030204" pitchFamily="34" charset="0"/>
              </a:rPr>
              <a:t>Δικαιολογητικά Φακέλου Υποψηφιότητας</a:t>
            </a:r>
            <a:r>
              <a:rPr lang="el-GR" sz="1500" dirty="0">
                <a:cs typeface="Calibri" panose="020F0502020204030204" pitchFamily="34" charset="0"/>
              </a:rPr>
              <a:t> (συνέχεια)</a:t>
            </a:r>
          </a:p>
          <a:p>
            <a:pPr marL="0" indent="0">
              <a:buNone/>
            </a:pPr>
            <a:r>
              <a:rPr lang="el-GR" sz="1500" u="sng" dirty="0">
                <a:cs typeface="Calibri" panose="020F0502020204030204" pitchFamily="34" charset="0"/>
              </a:rPr>
              <a:t>ΙΔΙΑ ΣΥΜΜΕΤΟΧΗ </a:t>
            </a:r>
          </a:p>
          <a:p>
            <a:pPr marL="0" indent="0" algn="just">
              <a:buNone/>
            </a:pPr>
            <a:r>
              <a:rPr lang="el-GR" sz="1500" u="sng" dirty="0">
                <a:cs typeface="Calibri" panose="020F0502020204030204" pitchFamily="34" charset="0"/>
              </a:rPr>
              <a:t>Γ) Αύξηση εταιρικού/μετοχικού κεφαλαίου από κεφαλαιοποίηση υφιστάμενων κεφαλαίων της επιχείρησης, ως εξής: </a:t>
            </a:r>
          </a:p>
          <a:p>
            <a:pPr marL="0" indent="0">
              <a:buNone/>
            </a:pPr>
            <a:r>
              <a:rPr lang="el-GR" sz="1500" u="sng" dirty="0">
                <a:cs typeface="Calibri" panose="020F0502020204030204" pitchFamily="34" charset="0"/>
              </a:rPr>
              <a:t>i) Κεφαλαιοποίηση των υποχρεώσεων της επιχείρησης προς τους μετόχους/ εταίρους </a:t>
            </a:r>
          </a:p>
          <a:p>
            <a:pPr marL="0" indent="0" algn="just">
              <a:buNone/>
            </a:pPr>
            <a:r>
              <a:rPr lang="el-GR" sz="1400" dirty="0">
                <a:cs typeface="Calibri" panose="020F0502020204030204" pitchFamily="34" charset="0"/>
              </a:rPr>
              <a:t>Η αύξηση πραγματοποιείται από υφιστάμενα κεφάλαια της επιχείρησης ή των εταίρων/μετόχων αυτής, τα οποία βρίσκονται κατά τον χρόνο υποβολής της αίτησης φορέα υπό τη μορφή μη διανεμημένων μερισμάτων, υποχρεώσεων προς εταίρους/μετόχους, εφόσον δηλώνεται η δέσμευση των εταίρων/ μετόχων να τα εισφέρουν ως μετοχικό κεφάλαιο. Η παραπάνω χρήση των εν λόγω κεφαλαίων είναι αποδεκτή εφόσον: (α) τεκμηριώνεται βάσει λογιστικών εγγραφών και εταιρικών πράξεων (απόφαση Γ.Σ. της εταιρείας) και (β) αξιολογείται, λαμβανομένης υπόψη της οικονομικής κατάστασης της επιχείρησης, ότι η χρήση των εν λόγω κεφαλαίων για την επένδυση δεν θα δημιουργήσει προβλήματα ρευστότητας στην επιχείρηση.</a:t>
            </a:r>
          </a:p>
          <a:p>
            <a:pPr marL="0" indent="0">
              <a:buNone/>
            </a:pPr>
            <a:r>
              <a:rPr lang="el-GR" sz="1500" u="sng" dirty="0" err="1">
                <a:cs typeface="Calibri" panose="020F0502020204030204" pitchFamily="34" charset="0"/>
              </a:rPr>
              <a:t>ii</a:t>
            </a:r>
            <a:r>
              <a:rPr lang="el-GR" sz="1500" u="sng" dirty="0">
                <a:cs typeface="Calibri" panose="020F0502020204030204" pitchFamily="34" charset="0"/>
              </a:rPr>
              <a:t>) Κεφαλαιοποίηση του Υπολοίπου κερδών εις Νέο </a:t>
            </a:r>
          </a:p>
          <a:p>
            <a:pPr marL="0" indent="0" algn="just">
              <a:buNone/>
            </a:pPr>
            <a:r>
              <a:rPr lang="el-GR" sz="1400" dirty="0">
                <a:cs typeface="Calibri" panose="020F0502020204030204" pitchFamily="34" charset="0"/>
              </a:rPr>
              <a:t>Η αύξηση πραγματοποιείται από υφιστάμενα κεφάλαια της επιχείρησης ή των εταίρων/μετόχων αυτής, τα οποία βρίσκονται κατά το χρόνο υποβολής της αίτησης στην επιχείρηση υπό τη μορφή κερδών εις νέο. Η παραπάνω χρήση των εν λόγω κεφαλαίων είναι αποδεκτή εφόσον: (α) τεκμηριώνεται βάσει λογιστικών εγγραφών και εταιρικών πράξεων (απόφαση Γ.Σ. της εταιρείας) και (β) αξιολογείται, λαμβανομένης υπόψη της οικονομικής κατάστασης της επιχείρησης, ότι η χρήση των εν λόγω κεφαλαίων</a:t>
            </a:r>
            <a:endParaRPr lang="el-GR" sz="1400" dirty="0"/>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332451"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Υποβολή προτάσεων</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1547723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354156"/>
            <a:ext cx="7416824" cy="506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200"/>
              </a:spcBef>
              <a:spcAft>
                <a:spcPts val="200"/>
              </a:spcAft>
              <a:buNone/>
            </a:pPr>
            <a:r>
              <a:rPr lang="el-GR" sz="1500" b="1" u="sng" dirty="0">
                <a:cs typeface="Calibri" panose="020F0502020204030204" pitchFamily="34" charset="0"/>
              </a:rPr>
              <a:t>Δικαιολογητικά Φακέλου Υποψηφιότητας</a:t>
            </a:r>
            <a:r>
              <a:rPr lang="el-GR" sz="1500" dirty="0">
                <a:cs typeface="Calibri" panose="020F0502020204030204" pitchFamily="34" charset="0"/>
              </a:rPr>
              <a:t> (συνέχεια)</a:t>
            </a:r>
          </a:p>
          <a:p>
            <a:pPr marL="0" indent="0">
              <a:buNone/>
            </a:pPr>
            <a:r>
              <a:rPr lang="el-GR" sz="1500" u="sng" dirty="0">
                <a:cs typeface="Calibri" panose="020F0502020204030204" pitchFamily="34" charset="0"/>
              </a:rPr>
              <a:t>ΙΔΙΑ ΣΥΜΜΕΤΟΧΗ </a:t>
            </a:r>
          </a:p>
          <a:p>
            <a:pPr marL="0" indent="0" algn="just">
              <a:buNone/>
            </a:pPr>
            <a:r>
              <a:rPr lang="el-GR" sz="1400" dirty="0">
                <a:cs typeface="Calibri" panose="020F0502020204030204" pitchFamily="34" charset="0"/>
              </a:rPr>
              <a:t>Επισημαίνεται:</a:t>
            </a:r>
          </a:p>
          <a:p>
            <a:pPr marL="0" indent="0" algn="just">
              <a:buNone/>
            </a:pPr>
            <a:r>
              <a:rPr lang="el-GR" sz="1400" dirty="0">
                <a:cs typeface="Calibri" panose="020F0502020204030204" pitchFamily="34" charset="0"/>
              </a:rPr>
              <a:t>Όσον αφορά στην κάλυψη των ίδιων πόρων (ίδια συμμετοχή) με αύξηση μετοχικού ή εταιρικού κεφαλαίου είναι αποδεκτή με τις εξής προϋποθέσεις: 	</a:t>
            </a:r>
          </a:p>
          <a:p>
            <a:pPr algn="just">
              <a:buClr>
                <a:srgbClr val="E3000F"/>
              </a:buClr>
            </a:pPr>
            <a:r>
              <a:rPr lang="el-GR" sz="1400" dirty="0">
                <a:cs typeface="Calibri" panose="020F0502020204030204" pitchFamily="34" charset="0"/>
              </a:rPr>
              <a:t> Για ΟΕ και ΕΕ η αύξηση θα πρέπει να πραγματοποιείται μετά την υποβολή της αίτησης του επενδυτικού σχεδίου. </a:t>
            </a:r>
          </a:p>
          <a:p>
            <a:pPr algn="just">
              <a:buClr>
                <a:srgbClr val="E3000F"/>
              </a:buClr>
            </a:pPr>
            <a:r>
              <a:rPr lang="el-GR" sz="1400" dirty="0">
                <a:cs typeface="Calibri" panose="020F0502020204030204" pitchFamily="34" charset="0"/>
              </a:rPr>
              <a:t> Για ΑΕ και ΕΠΕ η αύξηση δύναται να πραγματοποιείται και πριν την υποβολή του επενδυτικού σχεδίου υπό την προϋπόθεση ότι μέχρι τον χρόνο υποβολής της αίτησης υπαγωγής του επενδυτικού σχεδίου, το κεφάλαιο αυτό αποδεδειγμένα υφίσταται με τη μορφή διαθεσίμων της εταιρείας και δεν έχει αναλωθεί. </a:t>
            </a:r>
          </a:p>
          <a:p>
            <a:pPr marL="0" indent="0" algn="just">
              <a:buNone/>
            </a:pPr>
            <a:r>
              <a:rPr lang="el-GR" sz="1400" u="sng" dirty="0">
                <a:cs typeface="Calibri" panose="020F0502020204030204" pitchFamily="34" charset="0"/>
              </a:rPr>
              <a:t>Θα πρέπει να έχει ολοκληρωθεί (πιστοποίηση καταβολής αύξησης εταιρικού/μετοχικού κεφαλαίου) μέχρι την ημερομηνία υποβολής του πρώτου αιτήματος επαλήθευσης πιστοποίησης δαπανών και θα πρέπει να υποβληθούν τα οριζόμενα στην παράγραφο Δ της παρόντος Παραρτήματος. </a:t>
            </a:r>
            <a:r>
              <a:rPr lang="el-GR" sz="1400" dirty="0">
                <a:cs typeface="Calibri" panose="020F0502020204030204" pitchFamily="34" charset="0"/>
              </a:rPr>
              <a:t>	</a:t>
            </a:r>
            <a:endParaRPr lang="en-US" sz="1400" dirty="0">
              <a:cs typeface="Calibri" panose="020F0502020204030204" pitchFamily="34" charset="0"/>
            </a:endParaRPr>
          </a:p>
          <a:p>
            <a:pPr marL="0" indent="0" algn="just">
              <a:buNone/>
            </a:pPr>
            <a:endParaRPr lang="el-GR" sz="1400" dirty="0">
              <a:cs typeface="Calibri" panose="020F0502020204030204" pitchFamily="34" charset="0"/>
            </a:endParaRPr>
          </a:p>
          <a:p>
            <a:pPr marL="0" indent="0" algn="just">
              <a:buNone/>
            </a:pPr>
            <a:r>
              <a:rPr lang="el-GR" sz="1400" dirty="0">
                <a:cs typeface="Calibri" panose="020F0502020204030204" pitchFamily="34" charset="0"/>
              </a:rPr>
              <a:t>Όταν μια επιχείρηση - μέτοχος δηλώνει ότι θα καλύψει την ιδία συμμετοχή του φορέα της επένδυσης με κεφαλαιοποίηση κερδών εις νέον ή με δέσμευση των φορολογηθέντων αποθεματικών της, πρέπει να ελέγχεται ότι υπάρχει επαρκής ρευστότητα. Για τον υπολογισμό της ρευστότητας αφαιρούμε από το κυκλοφορούν ενεργητικό τις βραχυπρόθεσμες υποχρεώσεις. Η ρευστότητα πρέπει να είναι θετική και μετά την αφαίρεση του ποσού της Ιδίας Συμμετοχής</a:t>
            </a:r>
            <a:endParaRPr lang="el-GR" sz="1400" dirty="0"/>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332451"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Υποβολή προτάσεων</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38576076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354156"/>
            <a:ext cx="7416824" cy="430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200"/>
              </a:spcBef>
              <a:spcAft>
                <a:spcPts val="200"/>
              </a:spcAft>
              <a:buNone/>
            </a:pPr>
            <a:r>
              <a:rPr lang="el-GR" sz="1500" b="1" u="sng" dirty="0">
                <a:cs typeface="Calibri" panose="020F0502020204030204" pitchFamily="34" charset="0"/>
              </a:rPr>
              <a:t>Δικαιολογητικά Φακέλου Υποψηφιότητας</a:t>
            </a:r>
            <a:r>
              <a:rPr lang="el-GR" sz="1500" dirty="0">
                <a:cs typeface="Calibri" panose="020F0502020204030204" pitchFamily="34" charset="0"/>
              </a:rPr>
              <a:t> (συνέχεια)</a:t>
            </a:r>
          </a:p>
          <a:p>
            <a:pPr marL="0" indent="0">
              <a:buNone/>
            </a:pPr>
            <a:r>
              <a:rPr lang="el-GR" sz="1500" u="sng" dirty="0">
                <a:cs typeface="Calibri" panose="020F0502020204030204" pitchFamily="34" charset="0"/>
              </a:rPr>
              <a:t>ΙΔΙΑ ΣΥΜΜΕΤΟΧΗ </a:t>
            </a:r>
          </a:p>
          <a:p>
            <a:pPr marL="0" indent="0" algn="just">
              <a:spcBef>
                <a:spcPts val="200"/>
              </a:spcBef>
              <a:spcAft>
                <a:spcPts val="200"/>
              </a:spcAft>
              <a:buNone/>
            </a:pPr>
            <a:r>
              <a:rPr lang="el-GR" sz="1500" u="sng" dirty="0">
                <a:cs typeface="Calibri" panose="020F0502020204030204" pitchFamily="34" charset="0"/>
              </a:rPr>
              <a:t>Δ) Αν ο φορέας της επένδυσης έχει ήδη προβεί σε αύξηση εταιρικού/ μετοχικού κεφαλαίου πριν την υποβολή του επενδυτικού σχεδίου </a:t>
            </a:r>
          </a:p>
          <a:p>
            <a:pPr marL="0" indent="0">
              <a:buNone/>
            </a:pPr>
            <a:r>
              <a:rPr lang="el-GR" sz="1500" dirty="0">
                <a:cs typeface="Calibri" panose="020F0502020204030204" pitchFamily="34" charset="0"/>
              </a:rPr>
              <a:t>Για κεφαλαιουχικές εταιρείες (Α.Ε. - Ε.Π.Ε. - Ι.Κ.Ε.)</a:t>
            </a:r>
          </a:p>
          <a:p>
            <a:pPr>
              <a:buClr>
                <a:srgbClr val="FF0000"/>
              </a:buClr>
            </a:pPr>
            <a:r>
              <a:rPr lang="el-GR" sz="1500" dirty="0">
                <a:cs typeface="Calibri" panose="020F0502020204030204" pitchFamily="34" charset="0"/>
              </a:rPr>
              <a:t> Αποφάσεις Γενικής Συνέλευσης Μετόχων/Εταίρων για την αύξηση του μετοχικού κεφαλαίου και Φ.Ε.Κ. δημοσίευσή αυτών (πρέπει να αναφέρεται ρητά ο σκοπός). </a:t>
            </a:r>
          </a:p>
          <a:p>
            <a:pPr marL="285750" indent="-285750" algn="just">
              <a:spcBef>
                <a:spcPts val="600"/>
              </a:spcBef>
              <a:spcAft>
                <a:spcPts val="600"/>
              </a:spcAft>
              <a:buClr>
                <a:srgbClr val="FF0000"/>
              </a:buClr>
            </a:pPr>
            <a:r>
              <a:rPr lang="el-GR" sz="1500" dirty="0">
                <a:cs typeface="Calibri" panose="020F0502020204030204" pitchFamily="34" charset="0"/>
              </a:rPr>
              <a:t>Πρακτικά του Διοικητικού Συμβουλίου (για τις Α.Ε.) για την πιστοποίηση της καταβολής του μετοχικού κεφαλαίου και Φ.Ε.Κ. δημοσίευσής αυτών ή σχετική καταχώρηση στο μητρώο Ανωνύμων Εταιρειών εφόσον εκκρεμεί η δημοσίευση. </a:t>
            </a:r>
          </a:p>
          <a:p>
            <a:pPr marL="285750" indent="-285750" algn="just">
              <a:spcBef>
                <a:spcPts val="600"/>
              </a:spcBef>
              <a:spcAft>
                <a:spcPts val="600"/>
              </a:spcAft>
              <a:buClr>
                <a:srgbClr val="FF0000"/>
              </a:buClr>
            </a:pPr>
            <a:r>
              <a:rPr lang="el-GR" sz="1500" dirty="0">
                <a:cs typeface="Calibri" panose="020F0502020204030204" pitchFamily="34" charset="0"/>
              </a:rPr>
              <a:t>Κίνηση (καρτέλες) των λογαριασμών 40 και 43 στην μεγαλύτερη δυνατή ανάλυσή τους. </a:t>
            </a:r>
          </a:p>
          <a:p>
            <a:pPr marL="285750" indent="-285750" algn="just">
              <a:spcBef>
                <a:spcPts val="600"/>
              </a:spcBef>
              <a:spcAft>
                <a:spcPts val="600"/>
              </a:spcAft>
              <a:buClr>
                <a:srgbClr val="FF0000"/>
              </a:buClr>
            </a:pPr>
            <a:r>
              <a:rPr lang="el-GR" sz="1500" dirty="0">
                <a:cs typeface="Calibri" panose="020F0502020204030204" pitchFamily="34" charset="0"/>
              </a:rPr>
              <a:t>Αποδεικτικά κατάθεσης της εισφοράς μετρητών στο Τραπεζικό λογαριασμό όψεως της εταιρείας, κίνηση του λογαριασμού αυτού της τελευταίας ημέρας του προηγούμενου μήνα πριν την ημερομηνία της ηλεκτρονικής υποβολής της αίτησης χρηματοδότησης και αποδεικτικό καταβολής του Φόρου Συγκέντρωσης Κεφαλαίου.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332451"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Υποβολή προτάσεων</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23951260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354156"/>
            <a:ext cx="7416824" cy="45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200"/>
              </a:spcBef>
              <a:spcAft>
                <a:spcPts val="200"/>
              </a:spcAft>
              <a:buNone/>
            </a:pPr>
            <a:r>
              <a:rPr lang="el-GR" sz="1500" b="1" u="sng" dirty="0">
                <a:cs typeface="Calibri" panose="020F0502020204030204" pitchFamily="34" charset="0"/>
              </a:rPr>
              <a:t>Δικαιολογητικά Φακέλου Υποψηφιότητας</a:t>
            </a:r>
            <a:r>
              <a:rPr lang="el-GR" sz="1500" dirty="0">
                <a:cs typeface="Calibri" panose="020F0502020204030204" pitchFamily="34" charset="0"/>
              </a:rPr>
              <a:t> (συνέχεια)</a:t>
            </a:r>
          </a:p>
          <a:p>
            <a:pPr marL="0" indent="0">
              <a:buNone/>
            </a:pPr>
            <a:r>
              <a:rPr lang="el-GR" sz="1500" u="sng" dirty="0">
                <a:cs typeface="Calibri" panose="020F0502020204030204" pitchFamily="34" charset="0"/>
              </a:rPr>
              <a:t>ΙΔΙΑ ΣΥΜΜΕΤΟΧΗ </a:t>
            </a:r>
          </a:p>
          <a:p>
            <a:pPr marL="0" indent="0" algn="just">
              <a:spcBef>
                <a:spcPts val="200"/>
              </a:spcBef>
              <a:spcAft>
                <a:spcPts val="200"/>
              </a:spcAft>
              <a:buNone/>
            </a:pPr>
            <a:r>
              <a:rPr lang="el-GR" sz="1500" u="sng" dirty="0">
                <a:cs typeface="Calibri" panose="020F0502020204030204" pitchFamily="34" charset="0"/>
              </a:rPr>
              <a:t>Δ) Αν ο φορέας της επένδυσης έχει ήδη προβεί σε αύξηση εταιρικού/ μετοχικού κεφαλαίου πριν την υποβολή του επενδυτικού σχεδίου </a:t>
            </a:r>
          </a:p>
          <a:p>
            <a:pPr marL="0" indent="0">
              <a:buNone/>
            </a:pPr>
            <a:r>
              <a:rPr lang="el-GR" sz="1500" dirty="0">
                <a:cs typeface="Calibri" panose="020F0502020204030204" pitchFamily="34" charset="0"/>
              </a:rPr>
              <a:t>Για τις προσωπικές εταιρείες (Ο.Ε, Ε.Ε.) </a:t>
            </a:r>
          </a:p>
          <a:p>
            <a:endParaRPr lang="el-GR" sz="1500" dirty="0">
              <a:cs typeface="Calibri" panose="020F0502020204030204" pitchFamily="34" charset="0"/>
            </a:endParaRPr>
          </a:p>
          <a:p>
            <a:pPr marL="285750" indent="-285750">
              <a:spcBef>
                <a:spcPts val="600"/>
              </a:spcBef>
              <a:spcAft>
                <a:spcPts val="600"/>
              </a:spcAft>
              <a:buClr>
                <a:srgbClr val="FF0000"/>
              </a:buClr>
            </a:pPr>
            <a:r>
              <a:rPr lang="el-GR" sz="1500" dirty="0">
                <a:cs typeface="Calibri" panose="020F0502020204030204" pitchFamily="34" charset="0"/>
              </a:rPr>
              <a:t>Καταστατικό τη εταιρείας ή / και τροποποιήσεις του καταστατικού της εταιρείας για την αύξηση του κεφαλαίου τα οποία φέρουν τη θεώρηση (σφράγιση) του αρμόδιου φορέα στο οποίο έχουν κατατεθεί. </a:t>
            </a:r>
          </a:p>
          <a:p>
            <a:pPr marL="285750" indent="-285750">
              <a:spcBef>
                <a:spcPts val="600"/>
              </a:spcBef>
              <a:spcAft>
                <a:spcPts val="600"/>
              </a:spcAft>
              <a:buClr>
                <a:srgbClr val="FF0000"/>
              </a:buClr>
            </a:pPr>
            <a:r>
              <a:rPr lang="el-GR" sz="1500" dirty="0">
                <a:cs typeface="Calibri" panose="020F0502020204030204" pitchFamily="34" charset="0"/>
              </a:rPr>
              <a:t> Βεβαίωση μεταβολών από Γ.Ε.ΜΗ </a:t>
            </a:r>
          </a:p>
          <a:p>
            <a:pPr marL="285750" indent="-285750">
              <a:spcBef>
                <a:spcPts val="600"/>
              </a:spcBef>
              <a:spcAft>
                <a:spcPts val="600"/>
              </a:spcAft>
              <a:buClr>
                <a:srgbClr val="FF0000"/>
              </a:buClr>
            </a:pPr>
            <a:r>
              <a:rPr lang="el-GR" sz="1500" dirty="0">
                <a:cs typeface="Calibri" panose="020F0502020204030204" pitchFamily="34" charset="0"/>
              </a:rPr>
              <a:t> Σε περίπτωση που ο φορέας τηρεί Βιβλία Γ΄ Κατηγορίας κίνηση (καρτέλες) των λογαριασμών 40 και 43 για στη μεγαλύτερη δυνατή ανάλυση. </a:t>
            </a:r>
          </a:p>
          <a:p>
            <a:pPr marL="285750" indent="-285750" algn="just">
              <a:spcBef>
                <a:spcPts val="600"/>
              </a:spcBef>
              <a:spcAft>
                <a:spcPts val="600"/>
              </a:spcAft>
              <a:buClr>
                <a:srgbClr val="FF0000"/>
              </a:buClr>
            </a:pPr>
            <a:r>
              <a:rPr lang="el-GR" sz="1500" dirty="0">
                <a:cs typeface="Calibri" panose="020F0502020204030204" pitchFamily="34" charset="0"/>
              </a:rPr>
              <a:t>Αποδεικτικά κατάθεσης της εισφοράς μετρητών στο τραπεζικό λογαριασμό όψεως της εταιρείας για καταβολή ή αύξηση του Εταιρικού Κεφαλαίου, κίνηση του λογαριασμού αυτού πριν την ημερομηνία της ηλεκτρονικής υποβολής της αίτησης χρηματοδότησης και αποδεικτικό καταβολής του Φόρου Συγκέντρωσης Κεφαλαίου.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332451"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Υποβολή προτάσεων</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2973065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92792"/>
            <a:ext cx="7416824" cy="176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92075" lvl="1" indent="0" algn="just">
              <a:spcBef>
                <a:spcPts val="1200"/>
              </a:spcBef>
              <a:spcAft>
                <a:spcPts val="600"/>
              </a:spcAft>
              <a:buNone/>
            </a:pPr>
            <a:r>
              <a:rPr lang="el-GR" sz="1800" dirty="0">
                <a:solidFill>
                  <a:prstClr val="black"/>
                </a:solidFill>
                <a:ea typeface="+mn-ea"/>
                <a:cs typeface="Calibri" panose="020F0502020204030204" pitchFamily="34" charset="0"/>
              </a:rPr>
              <a:t>Ειδική Υπηρεσία Διαχείρισης Επιχειρησιακού Προγράμματος Ανταγωνιστικότητα, Επιχειρηματικότητα και Καινοτομία (ΕΥΔ </a:t>
            </a:r>
            <a:r>
              <a:rPr lang="el-GR" sz="1800" dirty="0" err="1">
                <a:solidFill>
                  <a:prstClr val="black"/>
                </a:solidFill>
                <a:ea typeface="+mn-ea"/>
                <a:cs typeface="Calibri" panose="020F0502020204030204" pitchFamily="34" charset="0"/>
              </a:rPr>
              <a:t>ΕΠΑνΕΚ</a:t>
            </a:r>
            <a:r>
              <a:rPr lang="el-GR" sz="1800" dirty="0">
                <a:solidFill>
                  <a:prstClr val="black"/>
                </a:solidFill>
                <a:ea typeface="+mn-ea"/>
                <a:cs typeface="Calibri" panose="020F0502020204030204" pitchFamily="34" charset="0"/>
              </a:rPr>
              <a:t>) </a:t>
            </a:r>
          </a:p>
          <a:p>
            <a:pPr marL="92075" lvl="1" indent="0" algn="just">
              <a:spcBef>
                <a:spcPts val="1200"/>
              </a:spcBef>
              <a:spcAft>
                <a:spcPts val="600"/>
              </a:spcAft>
              <a:buNone/>
            </a:pPr>
            <a:r>
              <a:rPr lang="el-GR" sz="1800" dirty="0">
                <a:solidFill>
                  <a:prstClr val="black"/>
                </a:solidFill>
                <a:ea typeface="+mn-ea"/>
                <a:cs typeface="Calibri" panose="020F0502020204030204" pitchFamily="34" charset="0"/>
              </a:rPr>
              <a:t>Ενδιάμεσος Φορέας Επιχειρησιακού Προγράμματος Επιχειρησιακού Προγράμματος Ανταγωνιστικότητα, Επιχειρηματικότητα και Καινοτομία (ΕΦΕΠΑΕ)</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48680"/>
            <a:ext cx="2736518"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Αρμόδιοι Φορείς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26944851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354156"/>
            <a:ext cx="7416824" cy="473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200"/>
              </a:spcBef>
              <a:spcAft>
                <a:spcPts val="200"/>
              </a:spcAft>
              <a:buNone/>
            </a:pPr>
            <a:r>
              <a:rPr lang="el-GR" sz="1500" b="1" u="sng" dirty="0">
                <a:cs typeface="Calibri" panose="020F0502020204030204" pitchFamily="34" charset="0"/>
              </a:rPr>
              <a:t>Δικαιολογητικά Φακέλου Υποψηφιότητας</a:t>
            </a:r>
            <a:r>
              <a:rPr lang="el-GR" sz="1500" dirty="0">
                <a:cs typeface="Calibri" panose="020F0502020204030204" pitchFamily="34" charset="0"/>
              </a:rPr>
              <a:t> (συνέχεια)</a:t>
            </a:r>
          </a:p>
          <a:p>
            <a:pPr marL="0" indent="0">
              <a:buNone/>
            </a:pPr>
            <a:r>
              <a:rPr lang="el-GR" sz="1500" u="sng" dirty="0">
                <a:cs typeface="Calibri" panose="020F0502020204030204" pitchFamily="34" charset="0"/>
              </a:rPr>
              <a:t>ΙΔΙΑ ΣΥΜΜΕΤΟΧΗ </a:t>
            </a:r>
          </a:p>
          <a:p>
            <a:pPr marL="0" indent="0" algn="just">
              <a:spcBef>
                <a:spcPts val="200"/>
              </a:spcBef>
              <a:spcAft>
                <a:spcPts val="200"/>
              </a:spcAft>
              <a:buNone/>
            </a:pPr>
            <a:r>
              <a:rPr lang="el-GR" sz="1500" u="sng" dirty="0">
                <a:cs typeface="Calibri" panose="020F0502020204030204" pitchFamily="34" charset="0"/>
              </a:rPr>
              <a:t>Ε) ΜΕΣΑ ΥΠΟΛΟΙΠΑ ΕΠΑΓΓΕΛΜΑΤΙΚΩΝ ΤΡΑΠΕΖΙΚΩΝ ΛΟΓΑΡΙΑΣΜΩΝ </a:t>
            </a:r>
          </a:p>
          <a:p>
            <a:pPr marL="0" indent="0" algn="just">
              <a:spcBef>
                <a:spcPts val="200"/>
              </a:spcBef>
              <a:spcAft>
                <a:spcPts val="200"/>
              </a:spcAft>
              <a:buNone/>
            </a:pPr>
            <a:r>
              <a:rPr lang="el-GR" sz="1500" dirty="0">
                <a:cs typeface="Calibri" panose="020F0502020204030204" pitchFamily="34" charset="0"/>
              </a:rPr>
              <a:t>Βεβαίωση μέσου υπολοίπου για κάθε επαγγελματικό τραπεζικό λογαριασμό στον οποίο είναι δικαιούχος ο δυνητικός δικαιούχος. Η περίοδος του μέσου υπολοίπου επιλέγεται από τον δυνητικό δικαιούχο και δεν μπορεί να είναι μικρότερη των τριών μηνών ή μεγαλύτερη του έτους, που προηγείται της ημερομηνίας υποβολής της αίτησης χρηματοδότησης. Η ως άνω ημερομηνία θα είναι κοινή για όλους τους τραπεζικούς λογαριασμούς. 	</a:t>
            </a:r>
          </a:p>
          <a:p>
            <a:pPr marL="0" indent="0" algn="just">
              <a:buNone/>
            </a:pPr>
            <a:r>
              <a:rPr lang="el-GR" sz="1500" dirty="0">
                <a:cs typeface="Calibri" panose="020F0502020204030204" pitchFamily="34" charset="0"/>
              </a:rPr>
              <a:t>Αν χρησιμοποιηθούν περισσότεροι του ενός λογαριασμών της εταιρείας ως απόδειξη ιδιωτικής συμμετοχής θα πρέπει η χρονική διάρκεια των μέσων υπολοίπων τους να είναι η ίδια. </a:t>
            </a:r>
          </a:p>
          <a:p>
            <a:pPr marL="0" indent="0" algn="just">
              <a:buNone/>
            </a:pPr>
            <a:r>
              <a:rPr lang="el-GR" sz="1500" dirty="0">
                <a:cs typeface="Calibri" panose="020F0502020204030204" pitchFamily="34" charset="0"/>
              </a:rPr>
              <a:t>Για τις ατομικές επιχειρήσεις οι βεβαιώσεις δύναται να είναι είτε από λογαριασμούς όψεως ή από εμπορικούς (να φαίνεται στη βεβαίωση) ή από δηλωμένους επαγγελματικούς λογαριασμούς στην ΑΑΔΕ </a:t>
            </a:r>
            <a:r>
              <a:rPr lang="el-GR" sz="1500" b="1" u="sng" dirty="0">
                <a:cs typeface="Calibri" panose="020F0502020204030204" pitchFamily="34" charset="0"/>
              </a:rPr>
              <a:t>(θα πρέπει να επισυνάπτεται επιπλέον και η σχετική εκτύπωση από το </a:t>
            </a:r>
            <a:r>
              <a:rPr lang="el-GR" sz="1500" b="1" u="sng" dirty="0" err="1">
                <a:cs typeface="Calibri" panose="020F0502020204030204" pitchFamily="34" charset="0"/>
              </a:rPr>
              <a:t>taxisnet</a:t>
            </a:r>
            <a:r>
              <a:rPr lang="el-GR" sz="1500" b="1" u="sng" dirty="0">
                <a:cs typeface="Calibri" panose="020F0502020204030204" pitchFamily="34" charset="0"/>
              </a:rPr>
              <a:t> προς τεκμηρίωση</a:t>
            </a:r>
            <a:r>
              <a:rPr lang="el-GR" sz="1500" b="1" dirty="0">
                <a:cs typeface="Calibri" panose="020F0502020204030204" pitchFamily="34" charset="0"/>
              </a:rPr>
              <a:t>) </a:t>
            </a:r>
            <a:endParaRPr lang="el-GR" sz="1500" dirty="0">
              <a:cs typeface="Calibri" panose="020F0502020204030204" pitchFamily="34" charset="0"/>
            </a:endParaRPr>
          </a:p>
          <a:p>
            <a:pPr marL="0" indent="0" algn="just">
              <a:buNone/>
            </a:pPr>
            <a:endParaRPr lang="el-GR" sz="1500" dirty="0">
              <a:cs typeface="Calibri" panose="020F0502020204030204" pitchFamily="34" charset="0"/>
            </a:endParaRPr>
          </a:p>
          <a:p>
            <a:pPr marL="0" indent="0" algn="just">
              <a:buNone/>
            </a:pPr>
            <a:r>
              <a:rPr lang="el-GR" sz="1500" dirty="0">
                <a:cs typeface="Calibri" panose="020F0502020204030204" pitchFamily="34" charset="0"/>
              </a:rPr>
              <a:t>H τεκμηρίωση της ίδιας συμμετοχής μπορεί να γίνει με υπόλοιπα τραπεζικών λογαριασμών από τράπεζες του εξωτερικού, αρκεί να πρόκειται για χρηματοπιστωτικό ίδρυμα το οποίο λειτουργεί νόμιμα στην χώρα εγκατάστασής του. 	</a:t>
            </a:r>
          </a:p>
          <a:p>
            <a:pPr marL="0" indent="0" algn="just">
              <a:spcBef>
                <a:spcPts val="200"/>
              </a:spcBef>
              <a:spcAft>
                <a:spcPts val="200"/>
              </a:spcAft>
              <a:buNone/>
            </a:pPr>
            <a:r>
              <a:rPr lang="el-GR" sz="1500" dirty="0">
                <a:cs typeface="Calibri" panose="020F0502020204030204" pitchFamily="34" charset="0"/>
              </a:rPr>
              <a:t>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332451"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Υποβολή προτάσεων</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13843704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354156"/>
            <a:ext cx="7416824" cy="43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200"/>
              </a:spcBef>
              <a:spcAft>
                <a:spcPts val="200"/>
              </a:spcAft>
              <a:buNone/>
            </a:pPr>
            <a:r>
              <a:rPr lang="el-GR" sz="1500" b="1" u="sng" dirty="0">
                <a:cs typeface="Calibri" panose="020F0502020204030204" pitchFamily="34" charset="0"/>
              </a:rPr>
              <a:t>Δικαιολογητικά Φακέλου Υποψηφιότητας</a:t>
            </a:r>
            <a:r>
              <a:rPr lang="el-GR" sz="1500" dirty="0">
                <a:cs typeface="Calibri" panose="020F0502020204030204" pitchFamily="34" charset="0"/>
              </a:rPr>
              <a:t> (συνέχεια)</a:t>
            </a:r>
          </a:p>
          <a:p>
            <a:pPr marL="0" indent="0">
              <a:buNone/>
            </a:pPr>
            <a:r>
              <a:rPr lang="el-GR" sz="1500" u="sng" dirty="0">
                <a:cs typeface="Calibri" panose="020F0502020204030204" pitchFamily="34" charset="0"/>
              </a:rPr>
              <a:t>ΙΔΙΑ ΣΥΜΜΕΤΟΧΗ </a:t>
            </a:r>
          </a:p>
          <a:p>
            <a:pPr marL="0" indent="0" algn="just">
              <a:spcBef>
                <a:spcPts val="200"/>
              </a:spcBef>
              <a:spcAft>
                <a:spcPts val="200"/>
              </a:spcAft>
              <a:buNone/>
            </a:pPr>
            <a:r>
              <a:rPr lang="el-GR" sz="1500" u="sng" dirty="0">
                <a:cs typeface="Calibri" panose="020F0502020204030204" pitchFamily="34" charset="0"/>
              </a:rPr>
              <a:t>ΣΤ) ΔΑΝΕΙΟ</a:t>
            </a:r>
          </a:p>
          <a:p>
            <a:pPr algn="just">
              <a:spcBef>
                <a:spcPts val="200"/>
              </a:spcBef>
              <a:spcAft>
                <a:spcPts val="200"/>
              </a:spcAft>
              <a:buClr>
                <a:srgbClr val="FF0000"/>
              </a:buClr>
            </a:pPr>
            <a:r>
              <a:rPr lang="el-GR" sz="1500" dirty="0">
                <a:cs typeface="Calibri" panose="020F0502020204030204" pitchFamily="34" charset="0"/>
              </a:rPr>
              <a:t>Έγκριση δανείου ή σύμβαση δανείου από χρηματοπιστωτικό ίδρυμα το οποίο λειτουργεί νόμιμα στη χώρα εγκατάστασής του.</a:t>
            </a:r>
          </a:p>
          <a:p>
            <a:pPr marL="0" indent="0" algn="just">
              <a:spcBef>
                <a:spcPts val="200"/>
              </a:spcBef>
              <a:spcAft>
                <a:spcPts val="200"/>
              </a:spcAft>
              <a:buNone/>
            </a:pPr>
            <a:r>
              <a:rPr lang="el-GR" sz="1500" dirty="0">
                <a:cs typeface="Calibri" panose="020F0502020204030204" pitchFamily="34" charset="0"/>
              </a:rPr>
              <a:t>Στις ανωτέρω περιπτώσεις θα πρέπει να αναφέρονται οι βασικοί όροι της έγκρισης ή της πρόθεσης δανειοδότησης, όπως:</a:t>
            </a:r>
          </a:p>
          <a:p>
            <a:pPr algn="just">
              <a:spcBef>
                <a:spcPts val="200"/>
              </a:spcBef>
              <a:spcAft>
                <a:spcPts val="200"/>
              </a:spcAft>
              <a:buClr>
                <a:srgbClr val="FF0000"/>
              </a:buClr>
            </a:pPr>
            <a:r>
              <a:rPr lang="el-GR" sz="1500" dirty="0">
                <a:cs typeface="Calibri" panose="020F0502020204030204" pitchFamily="34" charset="0"/>
              </a:rPr>
              <a:t> Αντικείμενο και προϋπολογισμός της δανειοδοτούμενης επένδυσης </a:t>
            </a:r>
          </a:p>
          <a:p>
            <a:pPr algn="just">
              <a:spcBef>
                <a:spcPts val="200"/>
              </a:spcBef>
              <a:spcAft>
                <a:spcPts val="200"/>
              </a:spcAft>
              <a:buClr>
                <a:srgbClr val="FF0000"/>
              </a:buClr>
            </a:pPr>
            <a:r>
              <a:rPr lang="el-GR" sz="1500" dirty="0">
                <a:cs typeface="Calibri" panose="020F0502020204030204" pitchFamily="34" charset="0"/>
              </a:rPr>
              <a:t> Το ύψος του εγκεκριμένου δανείου</a:t>
            </a:r>
          </a:p>
          <a:p>
            <a:pPr algn="just">
              <a:spcBef>
                <a:spcPts val="200"/>
              </a:spcBef>
              <a:spcAft>
                <a:spcPts val="200"/>
              </a:spcAft>
              <a:buClr>
                <a:srgbClr val="FF0000"/>
              </a:buClr>
            </a:pPr>
            <a:r>
              <a:rPr lang="el-GR" sz="1500" dirty="0">
                <a:cs typeface="Calibri" panose="020F0502020204030204" pitchFamily="34" charset="0"/>
              </a:rPr>
              <a:t> Η διάρκεια και ο χρόνος αποπληρωμής του</a:t>
            </a:r>
          </a:p>
          <a:p>
            <a:pPr algn="just">
              <a:spcBef>
                <a:spcPts val="200"/>
              </a:spcBef>
              <a:spcAft>
                <a:spcPts val="200"/>
              </a:spcAft>
              <a:buClr>
                <a:srgbClr val="FF0000"/>
              </a:buClr>
            </a:pPr>
            <a:r>
              <a:rPr lang="el-GR" sz="1500" dirty="0">
                <a:cs typeface="Calibri" panose="020F0502020204030204" pitchFamily="34" charset="0"/>
              </a:rPr>
              <a:t> Το επιτόκιο </a:t>
            </a:r>
          </a:p>
          <a:p>
            <a:pPr marL="0" indent="0" algn="just">
              <a:spcBef>
                <a:spcPts val="200"/>
              </a:spcBef>
              <a:spcAft>
                <a:spcPts val="200"/>
              </a:spcAft>
              <a:buNone/>
            </a:pPr>
            <a:r>
              <a:rPr lang="el-GR" sz="1500" dirty="0">
                <a:cs typeface="Calibri" panose="020F0502020204030204" pitchFamily="34" charset="0"/>
              </a:rPr>
              <a:t> Οι απαιτούμενες εξασφαλίσεις για την χορήγησή του. Ειδικότερα στην περίπτωση έγκρισης </a:t>
            </a:r>
            <a:r>
              <a:rPr lang="el-GR" sz="1500" u="sng" dirty="0">
                <a:cs typeface="Calibri" panose="020F0502020204030204" pitchFamily="34" charset="0"/>
              </a:rPr>
              <a:t>δεν θα πρέπει να αναφέρεται στο σχετικό δικαιολογητικό ότι χορηγείται στο πλαίσιο του προγράμματος με εκχώρηση της επιχορήγησης.</a:t>
            </a:r>
          </a:p>
          <a:p>
            <a:pPr marL="0" indent="0" algn="just">
              <a:spcBef>
                <a:spcPts val="200"/>
              </a:spcBef>
              <a:spcAft>
                <a:spcPts val="200"/>
              </a:spcAft>
              <a:buNone/>
            </a:pPr>
            <a:r>
              <a:rPr lang="el-GR" sz="1500" dirty="0">
                <a:cs typeface="Calibri" panose="020F0502020204030204" pitchFamily="34" charset="0"/>
              </a:rPr>
              <a:t>Επισημαίνεται ότι η έγκριση δανείου θα πρέπει να φέρει ημερομηνία προγενέστερη της ημερομηνίας υποβολής της αίτησης του επενδυτή.</a:t>
            </a:r>
          </a:p>
          <a:p>
            <a:pPr marL="0" indent="0" algn="just">
              <a:spcBef>
                <a:spcPts val="200"/>
              </a:spcBef>
              <a:spcAft>
                <a:spcPts val="200"/>
              </a:spcAft>
              <a:buNone/>
            </a:pPr>
            <a:endParaRPr lang="el-GR" sz="1500" dirty="0">
              <a:cs typeface="Calibri" panose="020F0502020204030204" pitchFamily="34" charset="0"/>
            </a:endParaRPr>
          </a:p>
          <a:p>
            <a:pPr marL="0" indent="0" algn="just">
              <a:spcBef>
                <a:spcPts val="200"/>
              </a:spcBef>
              <a:spcAft>
                <a:spcPts val="200"/>
              </a:spcAft>
              <a:buNone/>
            </a:pPr>
            <a:r>
              <a:rPr lang="el-GR" sz="1500" dirty="0">
                <a:cs typeface="Calibri" panose="020F0502020204030204" pitchFamily="34" charset="0"/>
              </a:rPr>
              <a:t>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332451"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Υποβολή προτάσεων</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1486382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354156"/>
            <a:ext cx="7416824" cy="4019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200"/>
              </a:spcBef>
              <a:spcAft>
                <a:spcPts val="200"/>
              </a:spcAft>
              <a:buNone/>
            </a:pPr>
            <a:r>
              <a:rPr lang="el-GR" sz="1600" b="1" u="sng" dirty="0">
                <a:cs typeface="Calibri" panose="020F0502020204030204" pitchFamily="34" charset="0"/>
              </a:rPr>
              <a:t>Δικαιολογητικά Φακέλου Υποψηφιότητας</a:t>
            </a:r>
            <a:r>
              <a:rPr lang="el-GR" sz="1600" dirty="0">
                <a:cs typeface="Calibri" panose="020F0502020204030204" pitchFamily="34" charset="0"/>
              </a:rPr>
              <a:t> (συνέχεια)</a:t>
            </a:r>
          </a:p>
          <a:p>
            <a:pPr marL="400050" indent="-400050" algn="just">
              <a:spcBef>
                <a:spcPts val="200"/>
              </a:spcBef>
              <a:spcAft>
                <a:spcPts val="200"/>
              </a:spcAft>
              <a:buFont typeface="+mj-lt"/>
              <a:buAutoNum type="romanUcPeriod" startAt="13"/>
            </a:pPr>
            <a:r>
              <a:rPr lang="el-GR" sz="1600" dirty="0">
                <a:cs typeface="Calibri" panose="020F0502020204030204" pitchFamily="34" charset="0"/>
              </a:rPr>
              <a:t>Βιβλίο Μητρώου Παγίων αγοράς ενσώματων και άυλων παγίων την τελευταία τριετία πριν του έτους υποβολής της αίτησης χρηματοδότησης με υπογραφή και σφραγίδα λογιστή της επιχείρησης κατ’ αντιστοιχία με τα υποβληθέντα επίσημα φορολογικά έντυπα (π.χ. 2017,2016 και 2015) (να υποβληθούν αποκλειστικά τα αποσπάσματα του μητρώου παγίου που περιλαμβάνουν τις ανωτέρω αγορές). 	</a:t>
            </a:r>
          </a:p>
          <a:p>
            <a:pPr marL="400050" indent="-400050" algn="just">
              <a:spcBef>
                <a:spcPts val="200"/>
              </a:spcBef>
              <a:spcAft>
                <a:spcPts val="200"/>
              </a:spcAft>
              <a:buFont typeface="+mj-lt"/>
              <a:buAutoNum type="romanUcPeriod" startAt="13"/>
            </a:pPr>
            <a:r>
              <a:rPr lang="el-GR" sz="1600" dirty="0">
                <a:cs typeface="Calibri" panose="020F0502020204030204" pitchFamily="34" charset="0"/>
              </a:rPr>
              <a:t>Φορολογική ενημερότητα ή βεβαίωση οφειλών της επιχείρησης από την οποία να προκύπτει ότι δεν είναι υπόχρεη σε ανάκτηση παράνομης κρατικής ενίσχυσης κατόπιν προηγούμενης αποφάσεως της Επιτροπής 	</a:t>
            </a:r>
          </a:p>
          <a:p>
            <a:pPr marL="0" indent="0" algn="just">
              <a:spcBef>
                <a:spcPts val="200"/>
              </a:spcBef>
              <a:spcAft>
                <a:spcPts val="200"/>
              </a:spcAft>
              <a:buNone/>
            </a:pPr>
            <a:endParaRPr lang="el-GR" sz="1600" dirty="0">
              <a:cs typeface="Calibri" panose="020F0502020204030204" pitchFamily="34" charset="0"/>
            </a:endParaRPr>
          </a:p>
          <a:p>
            <a:pPr marL="0" indent="0" algn="just">
              <a:spcBef>
                <a:spcPts val="200"/>
              </a:spcBef>
              <a:spcAft>
                <a:spcPts val="200"/>
              </a:spcAft>
              <a:buNone/>
            </a:pPr>
            <a:r>
              <a:rPr lang="el-GR" sz="1600" b="1" dirty="0">
                <a:cs typeface="Calibri" panose="020F0502020204030204" pitchFamily="34" charset="0"/>
              </a:rPr>
              <a:t>Ο ηλεκτρονικός φάκελος υποψηφιότητας </a:t>
            </a:r>
            <a:r>
              <a:rPr lang="el-GR" sz="1600" dirty="0">
                <a:cs typeface="Calibri" panose="020F0502020204030204" pitchFamily="34" charset="0"/>
              </a:rPr>
              <a:t>θα </a:t>
            </a:r>
            <a:r>
              <a:rPr lang="el-GR" sz="1600" b="1" dirty="0">
                <a:cs typeface="Calibri" panose="020F0502020204030204" pitchFamily="34" charset="0"/>
              </a:rPr>
              <a:t>περιλαμβάνει υποχρεωτικά όλα τα απαιτούμενα ως ανωτέρω δικαιολογητικά – κατά περίπτωση - του Παραρτήματος Ι «Δικαιολογητικά Υποβολής/Ένταξης» </a:t>
            </a:r>
            <a:r>
              <a:rPr lang="el-GR" sz="1600" dirty="0">
                <a:cs typeface="Calibri" panose="020F0502020204030204" pitchFamily="34" charset="0"/>
              </a:rPr>
              <a:t>σε μη επεξεργάσιμη ηλεκτρονική μορφή αρχείου (πχ αρχείο τύπου </a:t>
            </a:r>
            <a:r>
              <a:rPr lang="el-GR" sz="1600" dirty="0" err="1">
                <a:cs typeface="Calibri" panose="020F0502020204030204" pitchFamily="34" charset="0"/>
              </a:rPr>
              <a:t>pdf</a:t>
            </a:r>
            <a:r>
              <a:rPr lang="el-GR" sz="1600" dirty="0">
                <a:cs typeface="Calibri" panose="020F0502020204030204" pitchFamily="34" charset="0"/>
              </a:rPr>
              <a:t>).</a:t>
            </a:r>
          </a:p>
          <a:p>
            <a:pPr marL="0" indent="0" algn="just">
              <a:spcBef>
                <a:spcPts val="200"/>
              </a:spcBef>
              <a:spcAft>
                <a:spcPts val="200"/>
              </a:spcAft>
              <a:buNone/>
            </a:pPr>
            <a:endParaRPr lang="el-GR" sz="1500" dirty="0">
              <a:cs typeface="Calibri" panose="020F0502020204030204" pitchFamily="34" charset="0"/>
            </a:endParaRPr>
          </a:p>
          <a:p>
            <a:pPr marL="0" indent="0" algn="just">
              <a:spcBef>
                <a:spcPts val="200"/>
              </a:spcBef>
              <a:spcAft>
                <a:spcPts val="200"/>
              </a:spcAft>
              <a:buNone/>
            </a:pPr>
            <a:r>
              <a:rPr lang="el-GR" sz="1500" dirty="0">
                <a:cs typeface="Calibri" panose="020F0502020204030204" pitchFamily="34" charset="0"/>
              </a:rPr>
              <a:t>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332451"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Υποβολή προτάσεων</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18483993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354156"/>
            <a:ext cx="7416824" cy="437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600"/>
              </a:spcBef>
              <a:spcAft>
                <a:spcPts val="600"/>
              </a:spcAft>
              <a:buNone/>
            </a:pPr>
            <a:r>
              <a:rPr lang="el-GR" sz="1500" b="1" u="sng" dirty="0">
                <a:cs typeface="Calibri" panose="020F0502020204030204" pitchFamily="34" charset="0"/>
              </a:rPr>
              <a:t>Διαδικασία αξιολόγησης</a:t>
            </a:r>
          </a:p>
          <a:p>
            <a:pPr marL="285750" indent="-285750" algn="just">
              <a:spcBef>
                <a:spcPts val="200"/>
              </a:spcBef>
              <a:spcAft>
                <a:spcPts val="200"/>
              </a:spcAft>
              <a:buClr>
                <a:srgbClr val="FF0000"/>
              </a:buClr>
              <a:buFont typeface="Wingdings" panose="05000000000000000000" pitchFamily="2" charset="2"/>
              <a:buChar char="§"/>
            </a:pPr>
            <a:r>
              <a:rPr lang="el-GR" sz="1500" dirty="0">
                <a:cs typeface="Calibri" panose="020F0502020204030204" pitchFamily="34" charset="0"/>
              </a:rPr>
              <a:t>Η ΕΥΔ </a:t>
            </a:r>
            <a:r>
              <a:rPr lang="el-GR" sz="1500" dirty="0" err="1">
                <a:cs typeface="Calibri" panose="020F0502020204030204" pitchFamily="34" charset="0"/>
              </a:rPr>
              <a:t>ΕΠΑνΕΚ</a:t>
            </a:r>
            <a:r>
              <a:rPr lang="el-GR" sz="1500" dirty="0">
                <a:cs typeface="Calibri" panose="020F0502020204030204" pitchFamily="34" charset="0"/>
              </a:rPr>
              <a:t> είναι υπεύθυνη για τον γενικό συντονισμό της διαδικασίας αξιολόγησης.</a:t>
            </a:r>
          </a:p>
          <a:p>
            <a:pPr marL="285750" indent="-285750" algn="just">
              <a:spcBef>
                <a:spcPts val="200"/>
              </a:spcBef>
              <a:spcAft>
                <a:spcPts val="200"/>
              </a:spcAft>
              <a:buClr>
                <a:srgbClr val="FF0000"/>
              </a:buClr>
              <a:buFont typeface="Wingdings" panose="05000000000000000000" pitchFamily="2" charset="2"/>
              <a:buChar char="§"/>
            </a:pPr>
            <a:r>
              <a:rPr lang="el-GR" sz="1500" dirty="0">
                <a:cs typeface="Calibri" panose="020F0502020204030204" pitchFamily="34" charset="0"/>
              </a:rPr>
              <a:t>Οι αιτήσεις χρηματοδότησης θα αξιολογηθούν με σειρά προτεραιότητας.</a:t>
            </a:r>
            <a:endParaRPr lang="en-US" sz="1500" dirty="0">
              <a:cs typeface="Calibri" panose="020F0502020204030204" pitchFamily="34" charset="0"/>
            </a:endParaRPr>
          </a:p>
          <a:p>
            <a:pPr marL="285750" indent="-285750" algn="just">
              <a:spcBef>
                <a:spcPts val="200"/>
              </a:spcBef>
              <a:spcAft>
                <a:spcPts val="200"/>
              </a:spcAft>
              <a:buClr>
                <a:srgbClr val="FF0000"/>
              </a:buClr>
              <a:buFont typeface="Wingdings" panose="05000000000000000000" pitchFamily="2" charset="2"/>
              <a:buChar char="§"/>
            </a:pPr>
            <a:r>
              <a:rPr lang="el-GR" sz="1500" dirty="0">
                <a:cs typeface="Calibri" panose="020F0502020204030204" pitchFamily="34" charset="0"/>
              </a:rPr>
              <a:t>Η αξιολόγηση γίνεται με βάσει αντικειμενικών κριτηρίων που περιγράφονται στο παράρτημα Ι</a:t>
            </a:r>
            <a:r>
              <a:rPr lang="en-US" sz="1500" dirty="0">
                <a:cs typeface="Calibri" panose="020F0502020204030204" pitchFamily="34" charset="0"/>
              </a:rPr>
              <a:t>V</a:t>
            </a:r>
            <a:r>
              <a:rPr lang="el-GR" sz="1500" dirty="0">
                <a:cs typeface="Calibri" panose="020F0502020204030204" pitchFamily="34" charset="0"/>
              </a:rPr>
              <a:t>.</a:t>
            </a:r>
            <a:r>
              <a:rPr lang="en-US" sz="1500" dirty="0">
                <a:cs typeface="Calibri" panose="020F0502020204030204" pitchFamily="34" charset="0"/>
              </a:rPr>
              <a:t> </a:t>
            </a:r>
            <a:endParaRPr lang="el-GR" sz="1500" dirty="0">
              <a:cs typeface="Calibri" panose="020F0502020204030204" pitchFamily="34" charset="0"/>
            </a:endParaRPr>
          </a:p>
          <a:p>
            <a:pPr marL="285750" indent="-285750" algn="just">
              <a:spcBef>
                <a:spcPts val="200"/>
              </a:spcBef>
              <a:spcAft>
                <a:spcPts val="200"/>
              </a:spcAft>
              <a:buClr>
                <a:srgbClr val="FF0000"/>
              </a:buClr>
              <a:buFont typeface="Wingdings" panose="05000000000000000000" pitchFamily="2" charset="2"/>
              <a:buChar char="§"/>
              <a:tabLst>
                <a:tab pos="1879600" algn="l"/>
              </a:tabLst>
            </a:pPr>
            <a:r>
              <a:rPr lang="el-GR" sz="1500" dirty="0">
                <a:cs typeface="Calibri" panose="020F0502020204030204" pitchFamily="34" charset="0"/>
              </a:rPr>
              <a:t>Η Επιτροπή Αξιολόγησης, με την υποστήριξη του ΕΦ, διενεργεί την αξιολόγηση (έλεγχος πληρότητας των δικαιολογητικών, έλεγχος πλήρωσης των προϋποθέσεων συμμετοχής και αξιολόγηση βαθμολογούμενων κριτηρίων) λαμβάνοντας υπόψη το σύνολο των στοιχείων.</a:t>
            </a:r>
          </a:p>
          <a:p>
            <a:pPr marL="285750" indent="-285750" algn="just">
              <a:spcBef>
                <a:spcPts val="200"/>
              </a:spcBef>
              <a:spcAft>
                <a:spcPts val="200"/>
              </a:spcAft>
              <a:buClr>
                <a:srgbClr val="FF0000"/>
              </a:buClr>
              <a:buFont typeface="Wingdings" panose="05000000000000000000" pitchFamily="2" charset="2"/>
              <a:buChar char="§"/>
              <a:tabLst>
                <a:tab pos="1879600" algn="l"/>
              </a:tabLst>
            </a:pPr>
            <a:r>
              <a:rPr lang="el-GR" sz="1500" dirty="0">
                <a:cs typeface="Calibri" panose="020F0502020204030204" pitchFamily="34" charset="0"/>
              </a:rPr>
              <a:t>Σε περίπτωση ανάγκης αποσαφήνισης υποβληθέντων στοιχείων ή καλύτερη κατανόησης του υποβληθέντος έργου δύναται να ζητηθούν </a:t>
            </a:r>
            <a:r>
              <a:rPr lang="el-GR" sz="1500" b="1" dirty="0">
                <a:cs typeface="Calibri" panose="020F0502020204030204" pitchFamily="34" charset="0"/>
              </a:rPr>
              <a:t>συμπληρωματικά στοιχεία και διευκρινήσεις  τα οποία θα πρέπει να υποβληθούν εντός 10 εργάσιμων ημερών</a:t>
            </a:r>
            <a:r>
              <a:rPr lang="el-GR" sz="1500" dirty="0">
                <a:cs typeface="Calibri" panose="020F0502020204030204" pitchFamily="34" charset="0"/>
              </a:rPr>
              <a:t>.</a:t>
            </a:r>
          </a:p>
          <a:p>
            <a:pPr marL="285750" indent="-285750" algn="just">
              <a:spcBef>
                <a:spcPts val="200"/>
              </a:spcBef>
              <a:spcAft>
                <a:spcPts val="200"/>
              </a:spcAft>
              <a:buClr>
                <a:srgbClr val="FF0000"/>
              </a:buClr>
              <a:buFont typeface="Wingdings" panose="05000000000000000000" pitchFamily="2" charset="2"/>
              <a:buChar char="§"/>
              <a:tabLst>
                <a:tab pos="1879600" algn="l"/>
              </a:tabLst>
            </a:pPr>
            <a:r>
              <a:rPr lang="el-GR" sz="1500" dirty="0">
                <a:cs typeface="Calibri" panose="020F0502020204030204" pitchFamily="34" charset="0"/>
              </a:rPr>
              <a:t>Η τελική βαθμολογία του επενδυτικού σχεδίου προκύπτει από το άθροισμα των βαθμολογούμενων κριτηρίων. Προϋπόθεση για την </a:t>
            </a:r>
            <a:r>
              <a:rPr lang="el-GR" sz="1500" dirty="0" err="1">
                <a:cs typeface="Calibri" panose="020F0502020204030204" pitchFamily="34" charset="0"/>
              </a:rPr>
              <a:t>επιλεξιμότητα</a:t>
            </a:r>
            <a:r>
              <a:rPr lang="el-GR" sz="1500" dirty="0">
                <a:cs typeface="Calibri" panose="020F0502020204030204" pitchFamily="34" charset="0"/>
              </a:rPr>
              <a:t> εκάστης αιτήσεως χρηματοδότησης είναι η σωρευτική τήρηση των ακόλουθων:</a:t>
            </a:r>
          </a:p>
          <a:p>
            <a:pPr marL="800100" lvl="1" indent="-342900" algn="just">
              <a:spcBef>
                <a:spcPts val="200"/>
              </a:spcBef>
              <a:spcAft>
                <a:spcPts val="200"/>
              </a:spcAft>
              <a:buFont typeface="+mj-lt"/>
              <a:buAutoNum type="arabicPeriod"/>
              <a:tabLst>
                <a:tab pos="1879600" algn="l"/>
              </a:tabLst>
            </a:pPr>
            <a:r>
              <a:rPr lang="el-GR" sz="1500" dirty="0">
                <a:cs typeface="Calibri" panose="020F0502020204030204" pitchFamily="34" charset="0"/>
              </a:rPr>
              <a:t>Η πληρότητα του ηλεκτρονικού φακέλου υποψηφιότητας (Παράρτημα Ι «Δικαιολογητικά Υποβολής - Ένταξης»), </a:t>
            </a:r>
          </a:p>
          <a:p>
            <a:pPr marL="0" indent="0" algn="just">
              <a:spcBef>
                <a:spcPts val="200"/>
              </a:spcBef>
              <a:spcAft>
                <a:spcPts val="200"/>
              </a:spcAft>
              <a:buNone/>
            </a:pPr>
            <a:endParaRPr lang="el-GR" sz="1500" dirty="0">
              <a:cs typeface="Calibri" panose="020F0502020204030204" pitchFamily="34" charset="0"/>
            </a:endParaRPr>
          </a:p>
          <a:p>
            <a:pPr marL="0" indent="0" algn="just">
              <a:spcBef>
                <a:spcPts val="200"/>
              </a:spcBef>
              <a:spcAft>
                <a:spcPts val="200"/>
              </a:spcAft>
              <a:buNone/>
            </a:pPr>
            <a:r>
              <a:rPr lang="el-GR" sz="1500" dirty="0">
                <a:cs typeface="Calibri" panose="020F0502020204030204" pitchFamily="34" charset="0"/>
              </a:rPr>
              <a:t>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332451"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Υποβολή προτάσεων</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29772471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354156"/>
            <a:ext cx="7416824" cy="207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600"/>
              </a:spcBef>
              <a:spcAft>
                <a:spcPts val="600"/>
              </a:spcAft>
              <a:buNone/>
            </a:pPr>
            <a:r>
              <a:rPr lang="el-GR" sz="1500" b="1" u="sng" dirty="0">
                <a:cs typeface="Calibri" panose="020F0502020204030204" pitchFamily="34" charset="0"/>
              </a:rPr>
              <a:t>Διαδικασία αξιολόγησης</a:t>
            </a:r>
          </a:p>
          <a:p>
            <a:pPr marL="800100" lvl="1" indent="-342900" algn="just">
              <a:spcBef>
                <a:spcPts val="200"/>
              </a:spcBef>
              <a:spcAft>
                <a:spcPts val="200"/>
              </a:spcAft>
              <a:buFont typeface="+mj-lt"/>
              <a:buAutoNum type="arabicPeriod" startAt="2"/>
              <a:tabLst>
                <a:tab pos="1879600" algn="l"/>
              </a:tabLst>
            </a:pPr>
            <a:r>
              <a:rPr lang="el-GR" sz="1500" dirty="0">
                <a:cs typeface="Calibri" panose="020F0502020204030204" pitchFamily="34" charset="0"/>
              </a:rPr>
              <a:t>η θετική απάντηση με σχετική τεκμηρίωση στο σύνολο των τυπικών προϋποθέσεων συμμετοχής (Τμήμα Α. Τυπικές Προϋποθέσεις Συμμετοχής του Παραρτήματος ΙV «Τυπικές Προϋποθέσεις Συμμετοχής και Κριτήρια Αξιολόγησης),</a:t>
            </a:r>
          </a:p>
          <a:p>
            <a:pPr marL="800100" lvl="1" indent="-342900" algn="just">
              <a:spcBef>
                <a:spcPts val="200"/>
              </a:spcBef>
              <a:spcAft>
                <a:spcPts val="200"/>
              </a:spcAft>
              <a:buFont typeface="+mj-lt"/>
              <a:buAutoNum type="arabicPeriod" startAt="2"/>
              <a:tabLst>
                <a:tab pos="1879600" algn="l"/>
              </a:tabLst>
            </a:pPr>
            <a:r>
              <a:rPr lang="el-GR" sz="1500" dirty="0">
                <a:cs typeface="Calibri" panose="020F0502020204030204" pitchFamily="34" charset="0"/>
              </a:rPr>
              <a:t>η ελάχιστη βαθμολογία για την ένταξη κάθε επενδυτικού σχεδίου να είναι το 50 (Τμήμα Β. Βαθμολογούμενα Κριτήρια Αξιολόγησης του Παραρτήματος ΙV «Τυπικές Προϋποθέσεις Συμμετοχής και Κριτήρια Αξιολόγησης),</a:t>
            </a:r>
          </a:p>
          <a:p>
            <a:pPr marL="0" indent="0" algn="just">
              <a:spcBef>
                <a:spcPts val="200"/>
              </a:spcBef>
              <a:spcAft>
                <a:spcPts val="200"/>
              </a:spcAft>
              <a:buNone/>
            </a:pPr>
            <a:endParaRPr lang="el-GR" sz="1500" dirty="0">
              <a:cs typeface="Calibri" panose="020F0502020204030204" pitchFamily="34" charset="0"/>
            </a:endParaRPr>
          </a:p>
          <a:p>
            <a:pPr marL="0" indent="0" algn="just">
              <a:spcBef>
                <a:spcPts val="200"/>
              </a:spcBef>
              <a:spcAft>
                <a:spcPts val="200"/>
              </a:spcAft>
              <a:buNone/>
            </a:pPr>
            <a:r>
              <a:rPr lang="el-GR" sz="1500" dirty="0">
                <a:cs typeface="Calibri" panose="020F0502020204030204" pitchFamily="34" charset="0"/>
              </a:rPr>
              <a:t>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332451"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Υποβολή προτάσεων</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14756281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340768"/>
            <a:ext cx="7416824"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200"/>
              </a:spcBef>
              <a:spcAft>
                <a:spcPts val="200"/>
              </a:spcAft>
              <a:buNone/>
            </a:pPr>
            <a:endParaRPr lang="el-GR" sz="1500" dirty="0">
              <a:cs typeface="Calibri" panose="020F0502020204030204" pitchFamily="34" charset="0"/>
            </a:endParaRPr>
          </a:p>
          <a:p>
            <a:pPr marL="0" indent="0" algn="just">
              <a:spcBef>
                <a:spcPts val="200"/>
              </a:spcBef>
              <a:spcAft>
                <a:spcPts val="200"/>
              </a:spcAft>
              <a:buNone/>
            </a:pPr>
            <a:r>
              <a:rPr lang="el-GR" sz="1500" dirty="0">
                <a:cs typeface="Calibri" panose="020F0502020204030204" pitchFamily="34" charset="0"/>
              </a:rPr>
              <a:t>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834319"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Αξιολόγηση προτάσεων</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graphicFrame>
        <p:nvGraphicFramePr>
          <p:cNvPr id="7" name="Table 6">
            <a:extLst>
              <a:ext uri="{FF2B5EF4-FFF2-40B4-BE49-F238E27FC236}">
                <a16:creationId xmlns:a16="http://schemas.microsoft.com/office/drawing/2014/main" id="{1782BA90-A482-4D8C-BAB3-E32586E2D472}"/>
              </a:ext>
            </a:extLst>
          </p:cNvPr>
          <p:cNvGraphicFramePr>
            <a:graphicFrameLocks noGrp="1"/>
          </p:cNvGraphicFramePr>
          <p:nvPr>
            <p:extLst>
              <p:ext uri="{D42A27DB-BD31-4B8C-83A1-F6EECF244321}">
                <p14:modId xmlns:p14="http://schemas.microsoft.com/office/powerpoint/2010/main" val="2071669104"/>
              </p:ext>
            </p:extLst>
          </p:nvPr>
        </p:nvGraphicFramePr>
        <p:xfrm>
          <a:off x="539552" y="1628801"/>
          <a:ext cx="8218334" cy="3845023"/>
        </p:xfrm>
        <a:graphic>
          <a:graphicData uri="http://schemas.openxmlformats.org/drawingml/2006/table">
            <a:tbl>
              <a:tblPr firstRow="1" bandRow="1">
                <a:tableStyleId>{5C22544A-7EE6-4342-B048-85BDC9FD1C3A}</a:tableStyleId>
              </a:tblPr>
              <a:tblGrid>
                <a:gridCol w="4109167">
                  <a:extLst>
                    <a:ext uri="{9D8B030D-6E8A-4147-A177-3AD203B41FA5}">
                      <a16:colId xmlns:a16="http://schemas.microsoft.com/office/drawing/2014/main" val="20000"/>
                    </a:ext>
                  </a:extLst>
                </a:gridCol>
                <a:gridCol w="4109167">
                  <a:extLst>
                    <a:ext uri="{9D8B030D-6E8A-4147-A177-3AD203B41FA5}">
                      <a16:colId xmlns:a16="http://schemas.microsoft.com/office/drawing/2014/main" val="20001"/>
                    </a:ext>
                  </a:extLst>
                </a:gridCol>
              </a:tblGrid>
              <a:tr h="432047">
                <a:tc>
                  <a:txBody>
                    <a:bodyPr/>
                    <a:lstStyle/>
                    <a:p>
                      <a:pPr algn="l"/>
                      <a:r>
                        <a:rPr lang="el-GR" sz="1600" b="1" dirty="0">
                          <a:solidFill>
                            <a:schemeClr val="bg1"/>
                          </a:solidFill>
                          <a:latin typeface="Calibri" panose="020F0502020204030204" pitchFamily="34" charset="0"/>
                          <a:cs typeface="Calibri" panose="020F0502020204030204" pitchFamily="34" charset="0"/>
                        </a:rPr>
                        <a:t>Κριτήρια</a:t>
                      </a:r>
                    </a:p>
                  </a:txBody>
                  <a:tcPr anchor="ctr">
                    <a:solidFill>
                      <a:srgbClr val="0F6991"/>
                    </a:solidFill>
                  </a:tcPr>
                </a:tc>
                <a:tc>
                  <a:txBody>
                    <a:bodyPr/>
                    <a:lstStyle/>
                    <a:p>
                      <a:pPr algn="ctr"/>
                      <a:r>
                        <a:rPr lang="el-GR" sz="1600" dirty="0">
                          <a:solidFill>
                            <a:schemeClr val="bg1"/>
                          </a:solidFill>
                          <a:latin typeface="Calibri" panose="020F0502020204030204" pitchFamily="34" charset="0"/>
                          <a:cs typeface="Calibri" panose="020F0502020204030204" pitchFamily="34" charset="0"/>
                        </a:rPr>
                        <a:t>Πόντοι  (ΜΑΧ)</a:t>
                      </a:r>
                    </a:p>
                  </a:txBody>
                  <a:tcPr anchor="ctr">
                    <a:solidFill>
                      <a:srgbClr val="0F6991"/>
                    </a:solidFill>
                  </a:tcPr>
                </a:tc>
                <a:extLst>
                  <a:ext uri="{0D108BD9-81ED-4DB2-BD59-A6C34878D82A}">
                    <a16:rowId xmlns:a16="http://schemas.microsoft.com/office/drawing/2014/main" val="10001"/>
                  </a:ext>
                </a:extLst>
              </a:tr>
              <a:tr h="335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a:latin typeface="Calibri" panose="020F0502020204030204" pitchFamily="34" charset="0"/>
                          <a:cs typeface="Calibri" panose="020F0502020204030204" pitchFamily="34" charset="0"/>
                        </a:rPr>
                        <a:t>Αριθμός Εργαζομένων της Επιχείρησης</a:t>
                      </a:r>
                    </a:p>
                  </a:txBody>
                  <a:tcPr anchor="ctr">
                    <a:solidFill>
                      <a:srgbClr val="D0D8E8"/>
                    </a:solidFill>
                  </a:tcPr>
                </a:tc>
                <a:tc>
                  <a:txBody>
                    <a:bodyPr/>
                    <a:lstStyle/>
                    <a:p>
                      <a:pPr algn="ctr"/>
                      <a:r>
                        <a:rPr lang="el-GR" sz="1600" dirty="0">
                          <a:latin typeface="Calibri" panose="020F0502020204030204" pitchFamily="34" charset="0"/>
                          <a:cs typeface="Calibri" panose="020F0502020204030204" pitchFamily="34" charset="0"/>
                        </a:rPr>
                        <a:t>15</a:t>
                      </a:r>
                    </a:p>
                  </a:txBody>
                  <a:tcPr anchor="ctr">
                    <a:solidFill>
                      <a:srgbClr val="D0D8E8"/>
                    </a:solidFill>
                  </a:tcPr>
                </a:tc>
                <a:extLst>
                  <a:ext uri="{0D108BD9-81ED-4DB2-BD59-A6C34878D82A}">
                    <a16:rowId xmlns:a16="http://schemas.microsoft.com/office/drawing/2014/main" val="10000"/>
                  </a:ext>
                </a:extLst>
              </a:tr>
              <a:tr h="335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a:latin typeface="Calibri" panose="020F0502020204030204" pitchFamily="34" charset="0"/>
                          <a:cs typeface="Calibri" panose="020F0502020204030204" pitchFamily="34" charset="0"/>
                        </a:rPr>
                        <a:t>Κέρδη προ τόκων φόρων, και αποσβέσεων</a:t>
                      </a:r>
                    </a:p>
                  </a:txBody>
                  <a:tcPr anchor="ctr">
                    <a:solidFill>
                      <a:srgbClr val="E9EDF4"/>
                    </a:solidFill>
                  </a:tcPr>
                </a:tc>
                <a:tc>
                  <a:txBody>
                    <a:bodyPr/>
                    <a:lstStyle/>
                    <a:p>
                      <a:pPr algn="ctr"/>
                      <a:r>
                        <a:rPr lang="el-GR" sz="1600" dirty="0">
                          <a:latin typeface="Calibri" panose="020F0502020204030204" pitchFamily="34" charset="0"/>
                          <a:cs typeface="Calibri" panose="020F0502020204030204" pitchFamily="34" charset="0"/>
                        </a:rPr>
                        <a:t>25</a:t>
                      </a:r>
                    </a:p>
                  </a:txBody>
                  <a:tcPr anchor="ctr">
                    <a:solidFill>
                      <a:srgbClr val="E9EDF4"/>
                    </a:solidFill>
                  </a:tcPr>
                </a:tc>
                <a:extLst>
                  <a:ext uri="{0D108BD9-81ED-4DB2-BD59-A6C34878D82A}">
                    <a16:rowId xmlns:a16="http://schemas.microsoft.com/office/drawing/2014/main" val="10002"/>
                  </a:ext>
                </a:extLst>
              </a:tr>
              <a:tr h="335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solidFill>
                            <a:schemeClr val="dk1"/>
                          </a:solidFill>
                          <a:latin typeface="Calibri" panose="020F0502020204030204" pitchFamily="34" charset="0"/>
                          <a:ea typeface="+mn-ea"/>
                          <a:cs typeface="Calibri" panose="020F0502020204030204" pitchFamily="34" charset="0"/>
                        </a:rPr>
                        <a:t>Κέρδη προ τόκων και φόρων</a:t>
                      </a:r>
                    </a:p>
                  </a:txBody>
                  <a:tcPr anchor="ctr">
                    <a:solidFill>
                      <a:srgbClr val="D0D8E8"/>
                    </a:solidFill>
                  </a:tcPr>
                </a:tc>
                <a:tc>
                  <a:txBody>
                    <a:bodyPr/>
                    <a:lstStyle/>
                    <a:p>
                      <a:pPr algn="ctr"/>
                      <a:r>
                        <a:rPr lang="el-GR" sz="1600" dirty="0">
                          <a:latin typeface="Calibri" panose="020F0502020204030204" pitchFamily="34" charset="0"/>
                          <a:cs typeface="Calibri" panose="020F0502020204030204" pitchFamily="34" charset="0"/>
                        </a:rPr>
                        <a:t>10</a:t>
                      </a:r>
                    </a:p>
                  </a:txBody>
                  <a:tcPr anchor="ctr">
                    <a:solidFill>
                      <a:srgbClr val="D0D8E8"/>
                    </a:solidFill>
                  </a:tcPr>
                </a:tc>
                <a:extLst>
                  <a:ext uri="{0D108BD9-81ED-4DB2-BD59-A6C34878D82A}">
                    <a16:rowId xmlns:a16="http://schemas.microsoft.com/office/drawing/2014/main" val="10003"/>
                  </a:ext>
                </a:extLst>
              </a:tr>
              <a:tr h="335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a:latin typeface="Calibri" panose="020F0502020204030204" pitchFamily="34" charset="0"/>
                          <a:cs typeface="Calibri" panose="020F0502020204030204" pitchFamily="34" charset="0"/>
                        </a:rPr>
                        <a:t>Κέρδη προ φόρων</a:t>
                      </a:r>
                    </a:p>
                  </a:txBody>
                  <a:tcPr anchor="ctr">
                    <a:solidFill>
                      <a:srgbClr val="E9EDF4"/>
                    </a:solidFill>
                  </a:tcPr>
                </a:tc>
                <a:tc>
                  <a:txBody>
                    <a:bodyPr/>
                    <a:lstStyle/>
                    <a:p>
                      <a:pPr algn="ctr"/>
                      <a:r>
                        <a:rPr lang="el-GR" sz="1600" dirty="0">
                          <a:latin typeface="Calibri" panose="020F0502020204030204" pitchFamily="34" charset="0"/>
                          <a:cs typeface="Calibri" panose="020F0502020204030204" pitchFamily="34" charset="0"/>
                        </a:rPr>
                        <a:t>5</a:t>
                      </a:r>
                    </a:p>
                  </a:txBody>
                  <a:tcPr anchor="ctr">
                    <a:solidFill>
                      <a:srgbClr val="E9EDF4"/>
                    </a:solidFill>
                  </a:tcPr>
                </a:tc>
                <a:extLst>
                  <a:ext uri="{0D108BD9-81ED-4DB2-BD59-A6C34878D82A}">
                    <a16:rowId xmlns:a16="http://schemas.microsoft.com/office/drawing/2014/main" val="10004"/>
                  </a:ext>
                </a:extLst>
              </a:tr>
              <a:tr h="3649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a:latin typeface="Calibri" panose="020F0502020204030204" pitchFamily="34" charset="0"/>
                          <a:cs typeface="Calibri" panose="020F0502020204030204" pitchFamily="34" charset="0"/>
                        </a:rPr>
                        <a:t>Κύκλος Εργασιών της Επιχείρησης</a:t>
                      </a:r>
                    </a:p>
                  </a:txBody>
                  <a:tcPr anchor="ctr">
                    <a:solidFill>
                      <a:srgbClr val="D0D8E8"/>
                    </a:solidFill>
                  </a:tcPr>
                </a:tc>
                <a:tc>
                  <a:txBody>
                    <a:bodyPr/>
                    <a:lstStyle/>
                    <a:p>
                      <a:pPr algn="ctr"/>
                      <a:r>
                        <a:rPr lang="el-GR" sz="1600" dirty="0">
                          <a:latin typeface="Calibri" panose="020F0502020204030204" pitchFamily="34" charset="0"/>
                          <a:cs typeface="Calibri" panose="020F0502020204030204" pitchFamily="34" charset="0"/>
                        </a:rPr>
                        <a:t>10</a:t>
                      </a:r>
                    </a:p>
                  </a:txBody>
                  <a:tcPr anchor="ctr">
                    <a:solidFill>
                      <a:srgbClr val="D0D8E8"/>
                    </a:solidFill>
                  </a:tcPr>
                </a:tc>
                <a:extLst>
                  <a:ext uri="{0D108BD9-81ED-4DB2-BD59-A6C34878D82A}">
                    <a16:rowId xmlns:a16="http://schemas.microsoft.com/office/drawing/2014/main" val="10006"/>
                  </a:ext>
                </a:extLst>
              </a:tr>
              <a:tr h="335280">
                <a:tc>
                  <a:txBody>
                    <a:bodyPr/>
                    <a:lstStyle/>
                    <a:p>
                      <a:pPr algn="l"/>
                      <a:r>
                        <a:rPr lang="el-GR" sz="1600" dirty="0">
                          <a:latin typeface="Calibri" panose="020F0502020204030204" pitchFamily="34" charset="0"/>
                          <a:cs typeface="Calibri" panose="020F0502020204030204" pitchFamily="34" charset="0"/>
                        </a:rPr>
                        <a:t>Επενδυτική Πολιτική της Επιχείρησης (ΔΕΠ)</a:t>
                      </a:r>
                    </a:p>
                  </a:txBody>
                  <a:tcPr anchor="ctr">
                    <a:solidFill>
                      <a:srgbClr val="E9EDF4"/>
                    </a:solidFill>
                  </a:tcPr>
                </a:tc>
                <a:tc>
                  <a:txBody>
                    <a:bodyPr/>
                    <a:lstStyle/>
                    <a:p>
                      <a:pPr algn="ctr"/>
                      <a:r>
                        <a:rPr lang="el-GR" sz="1600" dirty="0">
                          <a:latin typeface="Calibri" panose="020F0502020204030204" pitchFamily="34" charset="0"/>
                          <a:cs typeface="Calibri" panose="020F0502020204030204" pitchFamily="34" charset="0"/>
                        </a:rPr>
                        <a:t>5</a:t>
                      </a:r>
                    </a:p>
                  </a:txBody>
                  <a:tcPr anchor="ctr">
                    <a:solidFill>
                      <a:srgbClr val="E9EDF4"/>
                    </a:solidFill>
                  </a:tcPr>
                </a:tc>
                <a:extLst>
                  <a:ext uri="{0D108BD9-81ED-4DB2-BD59-A6C34878D82A}">
                    <a16:rowId xmlns:a16="http://schemas.microsoft.com/office/drawing/2014/main" val="10007"/>
                  </a:ext>
                </a:extLst>
              </a:tr>
              <a:tr h="579120">
                <a:tc>
                  <a:txBody>
                    <a:bodyPr/>
                    <a:lstStyle/>
                    <a:p>
                      <a:pPr algn="l"/>
                      <a:r>
                        <a:rPr lang="el-GR" sz="1600" dirty="0">
                          <a:latin typeface="Calibri" panose="020F0502020204030204" pitchFamily="34" charset="0"/>
                          <a:cs typeface="Calibri" panose="020F0502020204030204" pitchFamily="34" charset="0"/>
                        </a:rPr>
                        <a:t>Εξασφάλιση ιδιωτικής συμμετοχής Επενδυτικού Σχεδίου</a:t>
                      </a:r>
                    </a:p>
                  </a:txBody>
                  <a:tcPr anchor="ctr">
                    <a:solidFill>
                      <a:srgbClr val="D0D8E8"/>
                    </a:solidFill>
                  </a:tcPr>
                </a:tc>
                <a:tc>
                  <a:txBody>
                    <a:bodyPr/>
                    <a:lstStyle/>
                    <a:p>
                      <a:pPr algn="ctr"/>
                      <a:r>
                        <a:rPr lang="el-GR" sz="1600" dirty="0">
                          <a:latin typeface="Calibri" panose="020F0502020204030204" pitchFamily="34" charset="0"/>
                          <a:cs typeface="Calibri" panose="020F0502020204030204" pitchFamily="34" charset="0"/>
                        </a:rPr>
                        <a:t>25</a:t>
                      </a:r>
                    </a:p>
                  </a:txBody>
                  <a:tcPr anchor="ctr">
                    <a:solidFill>
                      <a:srgbClr val="D0D8E8"/>
                    </a:solidFill>
                  </a:tcPr>
                </a:tc>
                <a:extLst>
                  <a:ext uri="{0D108BD9-81ED-4DB2-BD59-A6C34878D82A}">
                    <a16:rowId xmlns:a16="http://schemas.microsoft.com/office/drawing/2014/main" val="10008"/>
                  </a:ext>
                </a:extLst>
              </a:tr>
              <a:tr h="335280">
                <a:tc>
                  <a:txBody>
                    <a:bodyPr/>
                    <a:lstStyle/>
                    <a:p>
                      <a:pPr algn="l"/>
                      <a:r>
                        <a:rPr lang="el-GR" sz="1600" dirty="0">
                          <a:latin typeface="Calibri" panose="020F0502020204030204" pitchFamily="34" charset="0"/>
                          <a:cs typeface="Calibri" panose="020F0502020204030204" pitchFamily="34" charset="0"/>
                        </a:rPr>
                        <a:t>Τόπος υλοποίησης του επενδυτικού σχεδίου</a:t>
                      </a:r>
                    </a:p>
                  </a:txBody>
                  <a:tcPr anchor="ctr">
                    <a:solidFill>
                      <a:srgbClr val="E9EDF4"/>
                    </a:solidFill>
                  </a:tcPr>
                </a:tc>
                <a:tc>
                  <a:txBody>
                    <a:bodyPr/>
                    <a:lstStyle/>
                    <a:p>
                      <a:pPr algn="ctr"/>
                      <a:r>
                        <a:rPr lang="el-GR" sz="1600" dirty="0">
                          <a:latin typeface="Calibri" panose="020F0502020204030204" pitchFamily="34" charset="0"/>
                          <a:cs typeface="Calibri" panose="020F0502020204030204" pitchFamily="34" charset="0"/>
                        </a:rPr>
                        <a:t>5</a:t>
                      </a:r>
                    </a:p>
                  </a:txBody>
                  <a:tcPr anchor="ctr">
                    <a:solidFill>
                      <a:srgbClr val="E9EDF4"/>
                    </a:solidFill>
                  </a:tcPr>
                </a:tc>
                <a:extLst>
                  <a:ext uri="{0D108BD9-81ED-4DB2-BD59-A6C34878D82A}">
                    <a16:rowId xmlns:a16="http://schemas.microsoft.com/office/drawing/2014/main" val="10009"/>
                  </a:ext>
                </a:extLst>
              </a:tr>
              <a:tr h="457200">
                <a:tc>
                  <a:txBody>
                    <a:bodyPr/>
                    <a:lstStyle/>
                    <a:p>
                      <a:pPr algn="r"/>
                      <a:r>
                        <a:rPr lang="el-GR" sz="1600" b="1" i="0" dirty="0">
                          <a:latin typeface="Calibri" panose="020F0502020204030204" pitchFamily="34" charset="0"/>
                          <a:cs typeface="Calibri" panose="020F0502020204030204" pitchFamily="34" charset="0"/>
                        </a:rPr>
                        <a:t>ΣΥΝΟΛΟ</a:t>
                      </a:r>
                      <a:r>
                        <a:rPr lang="el-GR" sz="1600" b="1" dirty="0">
                          <a:latin typeface="Calibri" panose="020F0502020204030204" pitchFamily="34" charset="0"/>
                          <a:cs typeface="Calibri" panose="020F0502020204030204" pitchFamily="34" charset="0"/>
                        </a:rPr>
                        <a:t>:</a:t>
                      </a:r>
                    </a:p>
                  </a:txBody>
                  <a:tcPr anchor="ctr">
                    <a:solidFill>
                      <a:srgbClr val="D0D8E8"/>
                    </a:solidFill>
                  </a:tcPr>
                </a:tc>
                <a:tc>
                  <a:txBody>
                    <a:bodyPr/>
                    <a:lstStyle/>
                    <a:p>
                      <a:pPr algn="ctr"/>
                      <a:r>
                        <a:rPr lang="el-GR" sz="1600" b="1" dirty="0">
                          <a:latin typeface="Calibri" panose="020F0502020204030204" pitchFamily="34" charset="0"/>
                          <a:cs typeface="Calibri" panose="020F0502020204030204" pitchFamily="34" charset="0"/>
                        </a:rPr>
                        <a:t>100</a:t>
                      </a:r>
                    </a:p>
                  </a:txBody>
                  <a:tcPr anchor="ctr">
                    <a:solidFill>
                      <a:srgbClr val="D0D8E8"/>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418657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340768"/>
            <a:ext cx="7416824"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200"/>
              </a:spcBef>
              <a:spcAft>
                <a:spcPts val="200"/>
              </a:spcAft>
              <a:buNone/>
            </a:pPr>
            <a:endParaRPr lang="el-GR" sz="1500" dirty="0">
              <a:cs typeface="Calibri" panose="020F0502020204030204" pitchFamily="34" charset="0"/>
            </a:endParaRPr>
          </a:p>
          <a:p>
            <a:pPr marL="0" indent="0" algn="just">
              <a:spcBef>
                <a:spcPts val="200"/>
              </a:spcBef>
              <a:spcAft>
                <a:spcPts val="200"/>
              </a:spcAft>
              <a:buNone/>
            </a:pPr>
            <a:r>
              <a:rPr lang="el-GR" sz="1500" dirty="0">
                <a:cs typeface="Calibri" panose="020F0502020204030204" pitchFamily="34" charset="0"/>
              </a:rPr>
              <a:t>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834319"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Αξιολόγηση προτάσεων</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graphicFrame>
        <p:nvGraphicFramePr>
          <p:cNvPr id="9" name="Table 8">
            <a:extLst>
              <a:ext uri="{FF2B5EF4-FFF2-40B4-BE49-F238E27FC236}">
                <a16:creationId xmlns:a16="http://schemas.microsoft.com/office/drawing/2014/main" id="{DC410D1D-E463-479F-A7F5-901434A63880}"/>
              </a:ext>
            </a:extLst>
          </p:cNvPr>
          <p:cNvGraphicFramePr>
            <a:graphicFrameLocks noGrp="1"/>
          </p:cNvGraphicFramePr>
          <p:nvPr>
            <p:extLst>
              <p:ext uri="{D42A27DB-BD31-4B8C-83A1-F6EECF244321}">
                <p14:modId xmlns:p14="http://schemas.microsoft.com/office/powerpoint/2010/main" val="233270243"/>
              </p:ext>
            </p:extLst>
          </p:nvPr>
        </p:nvGraphicFramePr>
        <p:xfrm>
          <a:off x="395536" y="1628800"/>
          <a:ext cx="8496947" cy="2485451"/>
        </p:xfrm>
        <a:graphic>
          <a:graphicData uri="http://schemas.openxmlformats.org/drawingml/2006/table">
            <a:tbl>
              <a:tblPr firstRow="1" bandRow="1">
                <a:tableStyleId>{5C22544A-7EE6-4342-B048-85BDC9FD1C3A}</a:tableStyleId>
              </a:tblPr>
              <a:tblGrid>
                <a:gridCol w="1228767">
                  <a:extLst>
                    <a:ext uri="{9D8B030D-6E8A-4147-A177-3AD203B41FA5}">
                      <a16:colId xmlns:a16="http://schemas.microsoft.com/office/drawing/2014/main" val="20000"/>
                    </a:ext>
                  </a:extLst>
                </a:gridCol>
                <a:gridCol w="1800374">
                  <a:extLst>
                    <a:ext uri="{9D8B030D-6E8A-4147-A177-3AD203B41FA5}">
                      <a16:colId xmlns:a16="http://schemas.microsoft.com/office/drawing/2014/main" val="20001"/>
                    </a:ext>
                  </a:extLst>
                </a:gridCol>
                <a:gridCol w="592725">
                  <a:extLst>
                    <a:ext uri="{9D8B030D-6E8A-4147-A177-3AD203B41FA5}">
                      <a16:colId xmlns:a16="http://schemas.microsoft.com/office/drawing/2014/main" val="20002"/>
                    </a:ext>
                  </a:extLst>
                </a:gridCol>
                <a:gridCol w="592725">
                  <a:extLst>
                    <a:ext uri="{9D8B030D-6E8A-4147-A177-3AD203B41FA5}">
                      <a16:colId xmlns:a16="http://schemas.microsoft.com/office/drawing/2014/main" val="20004"/>
                    </a:ext>
                  </a:extLst>
                </a:gridCol>
                <a:gridCol w="1270122">
                  <a:extLst>
                    <a:ext uri="{9D8B030D-6E8A-4147-A177-3AD203B41FA5}">
                      <a16:colId xmlns:a16="http://schemas.microsoft.com/office/drawing/2014/main" val="20003"/>
                    </a:ext>
                  </a:extLst>
                </a:gridCol>
                <a:gridCol w="3012234">
                  <a:extLst>
                    <a:ext uri="{9D8B030D-6E8A-4147-A177-3AD203B41FA5}">
                      <a16:colId xmlns:a16="http://schemas.microsoft.com/office/drawing/2014/main" val="20005"/>
                    </a:ext>
                  </a:extLst>
                </a:gridCol>
              </a:tblGrid>
              <a:tr h="565211">
                <a:tc>
                  <a:txBody>
                    <a:bodyPr/>
                    <a:lstStyle/>
                    <a:p>
                      <a:pPr algn="ctr"/>
                      <a:r>
                        <a:rPr lang="el-GR" sz="1500" dirty="0">
                          <a:latin typeface="Calibri" panose="020F0502020204030204" pitchFamily="34" charset="0"/>
                          <a:cs typeface="Calibri" panose="020F0502020204030204" pitchFamily="34" charset="0"/>
                        </a:rPr>
                        <a:t>Κατηγορία</a:t>
                      </a:r>
                    </a:p>
                  </a:txBody>
                  <a:tcPr anchor="ctr">
                    <a:solidFill>
                      <a:srgbClr val="0F6991"/>
                    </a:solidFill>
                  </a:tcPr>
                </a:tc>
                <a:tc>
                  <a:txBody>
                    <a:bodyPr/>
                    <a:lstStyle/>
                    <a:p>
                      <a:pPr algn="ctr"/>
                      <a:r>
                        <a:rPr lang="el-GR" sz="1500" dirty="0">
                          <a:latin typeface="Calibri" panose="020F0502020204030204" pitchFamily="34" charset="0"/>
                          <a:cs typeface="Calibri" panose="020F0502020204030204" pitchFamily="34" charset="0"/>
                        </a:rPr>
                        <a:t>Κριτήριο</a:t>
                      </a:r>
                    </a:p>
                  </a:txBody>
                  <a:tcPr anchor="ctr">
                    <a:solidFill>
                      <a:srgbClr val="0F6991"/>
                    </a:solidFill>
                  </a:tcPr>
                </a:tc>
                <a:tc>
                  <a:txBody>
                    <a:bodyPr/>
                    <a:lstStyle/>
                    <a:p>
                      <a:pPr algn="ctr"/>
                      <a:r>
                        <a:rPr lang="el-GR" sz="1500" dirty="0">
                          <a:latin typeface="Calibri" panose="020F0502020204030204" pitchFamily="34" charset="0"/>
                          <a:cs typeface="Calibri" panose="020F0502020204030204" pitchFamily="34" charset="0"/>
                        </a:rPr>
                        <a:t>ΜΑΧ</a:t>
                      </a:r>
                    </a:p>
                  </a:txBody>
                  <a:tcPr anchor="ctr">
                    <a:solidFill>
                      <a:srgbClr val="0F6991"/>
                    </a:solidFill>
                  </a:tcPr>
                </a:tc>
                <a:tc>
                  <a:txBody>
                    <a:bodyPr/>
                    <a:lstStyle/>
                    <a:p>
                      <a:pPr algn="ctr"/>
                      <a:r>
                        <a:rPr lang="el-GR" sz="1500" dirty="0">
                          <a:latin typeface="Calibri" panose="020F0502020204030204" pitchFamily="34" charset="0"/>
                          <a:cs typeface="Calibri" panose="020F0502020204030204" pitchFamily="34" charset="0"/>
                        </a:rPr>
                        <a:t>ΜΙΝ</a:t>
                      </a:r>
                    </a:p>
                  </a:txBody>
                  <a:tcPr anchor="ctr">
                    <a:solidFill>
                      <a:srgbClr val="0F6991"/>
                    </a:solidFill>
                  </a:tcPr>
                </a:tc>
                <a:tc>
                  <a:txBody>
                    <a:bodyPr/>
                    <a:lstStyle/>
                    <a:p>
                      <a:pPr algn="ctr"/>
                      <a:r>
                        <a:rPr lang="el-GR" sz="1500" dirty="0">
                          <a:latin typeface="Calibri" panose="020F0502020204030204" pitchFamily="34" charset="0"/>
                          <a:cs typeface="Calibri" panose="020F0502020204030204" pitchFamily="34" charset="0"/>
                        </a:rPr>
                        <a:t>Συντελεστής</a:t>
                      </a:r>
                    </a:p>
                    <a:p>
                      <a:pPr algn="ctr"/>
                      <a:r>
                        <a:rPr lang="el-GR" sz="1500" dirty="0">
                          <a:latin typeface="Calibri" panose="020F0502020204030204" pitchFamily="34" charset="0"/>
                          <a:cs typeface="Calibri" panose="020F0502020204030204" pitchFamily="34" charset="0"/>
                        </a:rPr>
                        <a:t>Στάθμισης</a:t>
                      </a:r>
                    </a:p>
                  </a:txBody>
                  <a:tcPr anchor="ctr">
                    <a:lnR w="12700" cap="flat" cmpd="sng" algn="ctr">
                      <a:solidFill>
                        <a:schemeClr val="bg1"/>
                      </a:solidFill>
                      <a:prstDash val="solid"/>
                      <a:round/>
                      <a:headEnd type="none" w="med" len="med"/>
                      <a:tailEnd type="none" w="med" len="med"/>
                    </a:lnR>
                    <a:solidFill>
                      <a:srgbClr val="0F699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500" dirty="0">
                          <a:latin typeface="Calibri" panose="020F0502020204030204" pitchFamily="34" charset="0"/>
                          <a:cs typeface="Calibri" panose="020F0502020204030204" pitchFamily="34" charset="0"/>
                        </a:rPr>
                        <a:t>Υπολογισμός</a:t>
                      </a:r>
                    </a:p>
                  </a:txBody>
                  <a:tcPr anchor="ctr">
                    <a:lnL w="12700" cap="flat" cmpd="sng" algn="ctr">
                      <a:solidFill>
                        <a:schemeClr val="bg1"/>
                      </a:solidFill>
                      <a:prstDash val="solid"/>
                      <a:round/>
                      <a:headEnd type="none" w="med" len="med"/>
                      <a:tailEnd type="none" w="med" len="med"/>
                    </a:lnL>
                    <a:solidFill>
                      <a:srgbClr val="0F6991"/>
                    </a:solidFill>
                  </a:tcPr>
                </a:tc>
                <a:extLst>
                  <a:ext uri="{0D108BD9-81ED-4DB2-BD59-A6C34878D82A}">
                    <a16:rowId xmlns:a16="http://schemas.microsoft.com/office/drawing/2014/main" val="10000"/>
                  </a:ext>
                </a:extLst>
              </a:tr>
              <a:tr h="1890928">
                <a:tc>
                  <a:txBody>
                    <a:bodyPr/>
                    <a:lstStyle/>
                    <a:p>
                      <a:pPr algn="l"/>
                      <a:r>
                        <a:rPr lang="el-GR" sz="1500" b="1" dirty="0">
                          <a:latin typeface="Calibri" panose="020F0502020204030204" pitchFamily="34" charset="0"/>
                          <a:cs typeface="Calibri" panose="020F0502020204030204" pitchFamily="34" charset="0"/>
                        </a:rPr>
                        <a:t>Αριθμός Εργαζομένων της Επιχείρησης</a:t>
                      </a:r>
                      <a:endParaRPr lang="en-US" sz="1500" b="1" dirty="0">
                        <a:latin typeface="Calibri" panose="020F0502020204030204" pitchFamily="34" charset="0"/>
                        <a:cs typeface="Calibri" panose="020F0502020204030204" pitchFamily="34" charset="0"/>
                      </a:endParaRPr>
                    </a:p>
                  </a:txBody>
                  <a:tcPr anchor="ctr">
                    <a:solidFill>
                      <a:srgbClr val="E9EDF4"/>
                    </a:solidFill>
                  </a:tcPr>
                </a:tc>
                <a:tc>
                  <a:txBody>
                    <a:bodyPr/>
                    <a:lstStyle/>
                    <a:p>
                      <a:pPr algn="l"/>
                      <a:r>
                        <a:rPr lang="el-GR" sz="1500" dirty="0">
                          <a:latin typeface="Calibri" panose="020F0502020204030204" pitchFamily="34" charset="0"/>
                          <a:cs typeface="Calibri" panose="020F0502020204030204" pitchFamily="34" charset="0"/>
                        </a:rPr>
                        <a:t> Μέσος όρος Εργαζομένων την τελευταία τριετία πριν την υποβολή της αίτησης χρηματοδότησης</a:t>
                      </a:r>
                      <a:endParaRPr lang="en-US" sz="1500" dirty="0">
                        <a:latin typeface="Calibri" panose="020F0502020204030204" pitchFamily="34" charset="0"/>
                        <a:cs typeface="Calibri" panose="020F0502020204030204" pitchFamily="34" charset="0"/>
                      </a:endParaRPr>
                    </a:p>
                  </a:txBody>
                  <a:tcPr anchor="ctr">
                    <a:solidFill>
                      <a:srgbClr val="E9EDF4"/>
                    </a:solidFill>
                  </a:tcPr>
                </a:tc>
                <a:tc>
                  <a:txBody>
                    <a:bodyPr/>
                    <a:lstStyle/>
                    <a:p>
                      <a:pPr algn="ctr"/>
                      <a:r>
                        <a:rPr lang="el-GR" sz="1500" dirty="0">
                          <a:latin typeface="Calibri" panose="020F0502020204030204" pitchFamily="34" charset="0"/>
                          <a:cs typeface="Calibri" panose="020F0502020204030204" pitchFamily="34" charset="0"/>
                        </a:rPr>
                        <a:t>100</a:t>
                      </a:r>
                      <a:endParaRPr lang="en-US" sz="1500" dirty="0">
                        <a:latin typeface="Calibri" panose="020F0502020204030204" pitchFamily="34" charset="0"/>
                        <a:cs typeface="Calibri" panose="020F0502020204030204" pitchFamily="34" charset="0"/>
                      </a:endParaRPr>
                    </a:p>
                  </a:txBody>
                  <a:tcPr anchor="ctr">
                    <a:solidFill>
                      <a:srgbClr val="E9EDF4"/>
                    </a:solidFill>
                  </a:tcPr>
                </a:tc>
                <a:tc>
                  <a:txBody>
                    <a:bodyPr/>
                    <a:lstStyle/>
                    <a:p>
                      <a:pPr algn="ctr"/>
                      <a:r>
                        <a:rPr lang="el-GR" sz="1500" dirty="0">
                          <a:latin typeface="Calibri" panose="020F0502020204030204" pitchFamily="34" charset="0"/>
                          <a:cs typeface="Calibri" panose="020F0502020204030204" pitchFamily="34" charset="0"/>
                        </a:rPr>
                        <a:t>0</a:t>
                      </a:r>
                      <a:endParaRPr lang="en-US" sz="1500" dirty="0">
                        <a:latin typeface="Calibri" panose="020F0502020204030204" pitchFamily="34" charset="0"/>
                        <a:cs typeface="Calibri" panose="020F0502020204030204" pitchFamily="34" charset="0"/>
                      </a:endParaRPr>
                    </a:p>
                  </a:txBody>
                  <a:tcPr anchor="ctr">
                    <a:solidFill>
                      <a:srgbClr val="E9EDF4"/>
                    </a:solidFill>
                  </a:tcPr>
                </a:tc>
                <a:tc>
                  <a:txBody>
                    <a:bodyPr/>
                    <a:lstStyle/>
                    <a:p>
                      <a:pPr algn="ctr"/>
                      <a:r>
                        <a:rPr lang="el-GR" sz="1500" dirty="0">
                          <a:latin typeface="Calibri" panose="020F0502020204030204" pitchFamily="34" charset="0"/>
                          <a:cs typeface="Calibri" panose="020F0502020204030204" pitchFamily="34" charset="0"/>
                        </a:rPr>
                        <a:t>15%</a:t>
                      </a:r>
                      <a:endParaRPr lang="en-US" sz="1500" dirty="0">
                        <a:latin typeface="Calibri" panose="020F0502020204030204" pitchFamily="34" charset="0"/>
                        <a:cs typeface="Calibri" panose="020F0502020204030204" pitchFamily="34" charset="0"/>
                      </a:endParaRPr>
                    </a:p>
                  </a:txBody>
                  <a:tcPr anchor="ctr">
                    <a:lnR w="12700" cap="flat" cmpd="sng" algn="ctr">
                      <a:solidFill>
                        <a:schemeClr val="bg1"/>
                      </a:solidFill>
                      <a:prstDash val="solid"/>
                      <a:round/>
                      <a:headEnd type="none" w="med" len="med"/>
                      <a:tailEnd type="none" w="med" len="med"/>
                    </a:lnR>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b="0" i="0" u="none" strike="noStrike" kern="1200" baseline="0" dirty="0">
                          <a:solidFill>
                            <a:schemeClr val="dk1"/>
                          </a:solidFill>
                          <a:latin typeface="Calibri" panose="020F0502020204030204" pitchFamily="34" charset="0"/>
                          <a:ea typeface="+mn-ea"/>
                          <a:cs typeface="Calibri" panose="020F0502020204030204" pitchFamily="34" charset="0"/>
                        </a:rPr>
                        <a:t>Βαθμολογούνται οι ΕΜΕ πέραν των 2 (=0 βαθμοί) και μέχρι την 22η (= 100 βαθμοί)</a:t>
                      </a:r>
                    </a:p>
                    <a:p>
                      <a:pPr marL="0" marR="0" indent="0" algn="l" defTabSz="914400" rtl="0" eaLnBrk="1" fontAlgn="auto" latinLnBrk="0" hangingPunct="1">
                        <a:lnSpc>
                          <a:spcPct val="100000"/>
                        </a:lnSpc>
                        <a:spcBef>
                          <a:spcPts val="0"/>
                        </a:spcBef>
                        <a:spcAft>
                          <a:spcPts val="0"/>
                        </a:spcAft>
                        <a:buClrTx/>
                        <a:buSzTx/>
                        <a:buFontTx/>
                        <a:buNone/>
                        <a:tabLst/>
                        <a:defRPr/>
                      </a:pPr>
                      <a:r>
                        <a:rPr lang="el-GR" sz="1500" b="0" i="0" u="none" strike="noStrike" kern="1200" baseline="0" dirty="0">
                          <a:solidFill>
                            <a:schemeClr val="dk1"/>
                          </a:solidFill>
                          <a:latin typeface="Calibri" panose="020F0502020204030204" pitchFamily="34" charset="0"/>
                          <a:ea typeface="+mn-ea"/>
                          <a:cs typeface="Calibri" panose="020F0502020204030204" pitchFamily="34" charset="0"/>
                        </a:rPr>
                        <a:t>2 ΕΜΕ = 0</a:t>
                      </a:r>
                    </a:p>
                    <a:p>
                      <a:pPr marL="0" marR="0" indent="0" algn="l" defTabSz="914400" rtl="0" eaLnBrk="1" fontAlgn="auto" latinLnBrk="0" hangingPunct="1">
                        <a:lnSpc>
                          <a:spcPct val="100000"/>
                        </a:lnSpc>
                        <a:spcBef>
                          <a:spcPts val="0"/>
                        </a:spcBef>
                        <a:spcAft>
                          <a:spcPts val="0"/>
                        </a:spcAft>
                        <a:buClrTx/>
                        <a:buSzTx/>
                        <a:buFontTx/>
                        <a:buNone/>
                        <a:tabLst/>
                        <a:defRPr/>
                      </a:pPr>
                      <a:r>
                        <a:rPr lang="el-GR" sz="1500" b="0" i="0" u="none" strike="noStrike" kern="1200" baseline="0" dirty="0">
                          <a:solidFill>
                            <a:schemeClr val="dk1"/>
                          </a:solidFill>
                          <a:latin typeface="Calibri" panose="020F0502020204030204" pitchFamily="34" charset="0"/>
                          <a:ea typeface="+mn-ea"/>
                          <a:cs typeface="Calibri" panose="020F0502020204030204" pitchFamily="34" charset="0"/>
                        </a:rPr>
                        <a:t>x&gt;=22 ΕΜΕ=100</a:t>
                      </a:r>
                    </a:p>
                    <a:p>
                      <a:pPr marL="0" marR="0" indent="0" algn="l" defTabSz="914400" rtl="0" eaLnBrk="1" fontAlgn="auto" latinLnBrk="0" hangingPunct="1">
                        <a:lnSpc>
                          <a:spcPct val="100000"/>
                        </a:lnSpc>
                        <a:spcBef>
                          <a:spcPts val="0"/>
                        </a:spcBef>
                        <a:spcAft>
                          <a:spcPts val="0"/>
                        </a:spcAft>
                        <a:buClrTx/>
                        <a:buSzTx/>
                        <a:buFontTx/>
                        <a:buNone/>
                        <a:tabLst/>
                        <a:defRPr/>
                      </a:pPr>
                      <a:r>
                        <a:rPr lang="el-GR" sz="1500" b="0" i="0" u="none" strike="noStrike" kern="1200" baseline="0" dirty="0">
                          <a:solidFill>
                            <a:schemeClr val="dk1"/>
                          </a:solidFill>
                          <a:latin typeface="Calibri" panose="020F0502020204030204" pitchFamily="34" charset="0"/>
                          <a:ea typeface="+mn-ea"/>
                          <a:cs typeface="Calibri" panose="020F0502020204030204" pitchFamily="34" charset="0"/>
                        </a:rPr>
                        <a:t>Υπολογισμός υπόλοιπων τιμών βάσει:</a:t>
                      </a:r>
                    </a:p>
                    <a:p>
                      <a:pPr marL="0" marR="0" indent="0" algn="l" defTabSz="914400" rtl="0" eaLnBrk="1" fontAlgn="auto" latinLnBrk="0" hangingPunct="1">
                        <a:lnSpc>
                          <a:spcPct val="100000"/>
                        </a:lnSpc>
                        <a:spcBef>
                          <a:spcPts val="0"/>
                        </a:spcBef>
                        <a:spcAft>
                          <a:spcPts val="0"/>
                        </a:spcAft>
                        <a:buClrTx/>
                        <a:buSzTx/>
                        <a:buFontTx/>
                        <a:buNone/>
                        <a:tabLst/>
                        <a:defRPr/>
                      </a:pPr>
                      <a:r>
                        <a:rPr lang="el-GR" sz="1500" b="0" i="0" u="none" strike="noStrike" kern="1200" baseline="0" dirty="0">
                          <a:solidFill>
                            <a:schemeClr val="dk1"/>
                          </a:solidFill>
                          <a:latin typeface="Calibri" panose="020F0502020204030204" pitchFamily="34" charset="0"/>
                          <a:ea typeface="+mn-ea"/>
                          <a:cs typeface="Calibri" panose="020F0502020204030204" pitchFamily="34" charset="0"/>
                        </a:rPr>
                        <a:t>2&lt;x EME&lt;=22 : = (x-2)*5</a:t>
                      </a:r>
                    </a:p>
                  </a:txBody>
                  <a:tcPr anchor="ctr">
                    <a:lnL w="12700" cap="flat" cmpd="sng" algn="ctr">
                      <a:solidFill>
                        <a:schemeClr val="bg1"/>
                      </a:solidFill>
                      <a:prstDash val="solid"/>
                      <a:round/>
                      <a:headEnd type="none" w="med" len="med"/>
                      <a:tailEnd type="none" w="med" len="med"/>
                    </a:lnL>
                    <a:solidFill>
                      <a:srgbClr val="E9EDF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1962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14191" y="1585202"/>
            <a:ext cx="7416824"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200"/>
              </a:spcBef>
              <a:spcAft>
                <a:spcPts val="200"/>
              </a:spcAft>
              <a:buNone/>
            </a:pPr>
            <a:endParaRPr lang="el-GR" sz="1500" dirty="0">
              <a:cs typeface="Calibri" panose="020F0502020204030204" pitchFamily="34" charset="0"/>
            </a:endParaRPr>
          </a:p>
          <a:p>
            <a:pPr marL="0" indent="0" algn="just">
              <a:spcBef>
                <a:spcPts val="200"/>
              </a:spcBef>
              <a:spcAft>
                <a:spcPts val="200"/>
              </a:spcAft>
              <a:buNone/>
            </a:pPr>
            <a:r>
              <a:rPr lang="el-GR" sz="1500" dirty="0">
                <a:cs typeface="Calibri" panose="020F0502020204030204" pitchFamily="34" charset="0"/>
              </a:rPr>
              <a:t>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834319"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Αξιολόγηση προτάσεων</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graphicFrame>
        <p:nvGraphicFramePr>
          <p:cNvPr id="11" name="Table 10">
            <a:extLst>
              <a:ext uri="{FF2B5EF4-FFF2-40B4-BE49-F238E27FC236}">
                <a16:creationId xmlns:a16="http://schemas.microsoft.com/office/drawing/2014/main" id="{62EE2CFB-8073-474A-A2C7-95CC61CD4A49}"/>
              </a:ext>
            </a:extLst>
          </p:cNvPr>
          <p:cNvGraphicFramePr>
            <a:graphicFrameLocks noGrp="1"/>
          </p:cNvGraphicFramePr>
          <p:nvPr>
            <p:extLst>
              <p:ext uri="{D42A27DB-BD31-4B8C-83A1-F6EECF244321}">
                <p14:modId xmlns:p14="http://schemas.microsoft.com/office/powerpoint/2010/main" val="1989191531"/>
              </p:ext>
            </p:extLst>
          </p:nvPr>
        </p:nvGraphicFramePr>
        <p:xfrm>
          <a:off x="248889" y="1651683"/>
          <a:ext cx="8646222" cy="3842888"/>
        </p:xfrm>
        <a:graphic>
          <a:graphicData uri="http://schemas.openxmlformats.org/drawingml/2006/table">
            <a:tbl>
              <a:tblPr firstRow="1" bandRow="1">
                <a:tableStyleId>{5C22544A-7EE6-4342-B048-85BDC9FD1C3A}</a:tableStyleId>
              </a:tblPr>
              <a:tblGrid>
                <a:gridCol w="1261982">
                  <a:extLst>
                    <a:ext uri="{9D8B030D-6E8A-4147-A177-3AD203B41FA5}">
                      <a16:colId xmlns:a16="http://schemas.microsoft.com/office/drawing/2014/main" val="20000"/>
                    </a:ext>
                  </a:extLst>
                </a:gridCol>
                <a:gridCol w="1849041">
                  <a:extLst>
                    <a:ext uri="{9D8B030D-6E8A-4147-A177-3AD203B41FA5}">
                      <a16:colId xmlns:a16="http://schemas.microsoft.com/office/drawing/2014/main" val="20001"/>
                    </a:ext>
                  </a:extLst>
                </a:gridCol>
                <a:gridCol w="608746">
                  <a:extLst>
                    <a:ext uri="{9D8B030D-6E8A-4147-A177-3AD203B41FA5}">
                      <a16:colId xmlns:a16="http://schemas.microsoft.com/office/drawing/2014/main" val="20002"/>
                    </a:ext>
                  </a:extLst>
                </a:gridCol>
                <a:gridCol w="608746">
                  <a:extLst>
                    <a:ext uri="{9D8B030D-6E8A-4147-A177-3AD203B41FA5}">
                      <a16:colId xmlns:a16="http://schemas.microsoft.com/office/drawing/2014/main" val="20004"/>
                    </a:ext>
                  </a:extLst>
                </a:gridCol>
                <a:gridCol w="1304456">
                  <a:extLst>
                    <a:ext uri="{9D8B030D-6E8A-4147-A177-3AD203B41FA5}">
                      <a16:colId xmlns:a16="http://schemas.microsoft.com/office/drawing/2014/main" val="20003"/>
                    </a:ext>
                  </a:extLst>
                </a:gridCol>
                <a:gridCol w="3013251">
                  <a:extLst>
                    <a:ext uri="{9D8B030D-6E8A-4147-A177-3AD203B41FA5}">
                      <a16:colId xmlns:a16="http://schemas.microsoft.com/office/drawing/2014/main" val="20005"/>
                    </a:ext>
                  </a:extLst>
                </a:gridCol>
              </a:tblGrid>
              <a:tr h="554048">
                <a:tc>
                  <a:txBody>
                    <a:bodyPr/>
                    <a:lstStyle/>
                    <a:p>
                      <a:pPr algn="ctr"/>
                      <a:r>
                        <a:rPr lang="el-GR" sz="1500" dirty="0">
                          <a:latin typeface="Calibri" panose="020F0502020204030204" pitchFamily="34" charset="0"/>
                          <a:cs typeface="Calibri" panose="020F0502020204030204" pitchFamily="34" charset="0"/>
                        </a:rPr>
                        <a:t>Κατηγορία</a:t>
                      </a:r>
                    </a:p>
                  </a:txBody>
                  <a:tcPr anchor="ctr">
                    <a:solidFill>
                      <a:srgbClr val="0F6991"/>
                    </a:solidFill>
                  </a:tcPr>
                </a:tc>
                <a:tc>
                  <a:txBody>
                    <a:bodyPr/>
                    <a:lstStyle/>
                    <a:p>
                      <a:pPr algn="ctr"/>
                      <a:r>
                        <a:rPr lang="el-GR" sz="1500" dirty="0">
                          <a:latin typeface="Calibri" panose="020F0502020204030204" pitchFamily="34" charset="0"/>
                          <a:cs typeface="Calibri" panose="020F0502020204030204" pitchFamily="34" charset="0"/>
                        </a:rPr>
                        <a:t>Κριτήριο</a:t>
                      </a:r>
                    </a:p>
                  </a:txBody>
                  <a:tcPr anchor="ctr">
                    <a:solidFill>
                      <a:srgbClr val="0F6991"/>
                    </a:solidFill>
                  </a:tcPr>
                </a:tc>
                <a:tc>
                  <a:txBody>
                    <a:bodyPr/>
                    <a:lstStyle/>
                    <a:p>
                      <a:pPr algn="ctr"/>
                      <a:r>
                        <a:rPr lang="el-GR" sz="1500" dirty="0">
                          <a:latin typeface="Calibri" panose="020F0502020204030204" pitchFamily="34" charset="0"/>
                          <a:cs typeface="Calibri" panose="020F0502020204030204" pitchFamily="34" charset="0"/>
                        </a:rPr>
                        <a:t>ΜΑΧ</a:t>
                      </a:r>
                    </a:p>
                  </a:txBody>
                  <a:tcPr anchor="ctr">
                    <a:solidFill>
                      <a:srgbClr val="0F6991"/>
                    </a:solidFill>
                  </a:tcPr>
                </a:tc>
                <a:tc>
                  <a:txBody>
                    <a:bodyPr/>
                    <a:lstStyle/>
                    <a:p>
                      <a:pPr algn="ctr"/>
                      <a:r>
                        <a:rPr lang="el-GR" sz="1500" dirty="0">
                          <a:latin typeface="Calibri" panose="020F0502020204030204" pitchFamily="34" charset="0"/>
                          <a:cs typeface="Calibri" panose="020F0502020204030204" pitchFamily="34" charset="0"/>
                        </a:rPr>
                        <a:t>ΜΙΝ</a:t>
                      </a:r>
                    </a:p>
                  </a:txBody>
                  <a:tcPr anchor="ctr">
                    <a:solidFill>
                      <a:srgbClr val="0F6991"/>
                    </a:solidFill>
                  </a:tcPr>
                </a:tc>
                <a:tc>
                  <a:txBody>
                    <a:bodyPr/>
                    <a:lstStyle/>
                    <a:p>
                      <a:pPr algn="ctr"/>
                      <a:r>
                        <a:rPr lang="el-GR" sz="1500" dirty="0">
                          <a:latin typeface="Calibri" panose="020F0502020204030204" pitchFamily="34" charset="0"/>
                          <a:cs typeface="Calibri" panose="020F0502020204030204" pitchFamily="34" charset="0"/>
                        </a:rPr>
                        <a:t>Συντελεστής</a:t>
                      </a:r>
                    </a:p>
                    <a:p>
                      <a:pPr algn="ctr"/>
                      <a:r>
                        <a:rPr lang="el-GR" sz="1500" dirty="0">
                          <a:latin typeface="Calibri" panose="020F0502020204030204" pitchFamily="34" charset="0"/>
                          <a:cs typeface="Calibri" panose="020F0502020204030204" pitchFamily="34" charset="0"/>
                        </a:rPr>
                        <a:t>Στάθμισης</a:t>
                      </a:r>
                    </a:p>
                  </a:txBody>
                  <a:tcPr anchor="ctr">
                    <a:lnR w="12700" cap="flat" cmpd="sng" algn="ctr">
                      <a:solidFill>
                        <a:schemeClr val="bg1"/>
                      </a:solidFill>
                      <a:prstDash val="solid"/>
                      <a:round/>
                      <a:headEnd type="none" w="med" len="med"/>
                      <a:tailEnd type="none" w="med" len="med"/>
                    </a:lnR>
                    <a:solidFill>
                      <a:srgbClr val="0F699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500" dirty="0">
                          <a:latin typeface="Calibri" panose="020F0502020204030204" pitchFamily="34" charset="0"/>
                          <a:cs typeface="Calibri" panose="020F0502020204030204" pitchFamily="34" charset="0"/>
                        </a:rPr>
                        <a:t>Υπολογισμός</a:t>
                      </a:r>
                    </a:p>
                  </a:txBody>
                  <a:tcPr anchor="ctr">
                    <a:lnL w="12700" cap="flat" cmpd="sng" algn="ctr">
                      <a:solidFill>
                        <a:schemeClr val="bg1"/>
                      </a:solidFill>
                      <a:prstDash val="solid"/>
                      <a:round/>
                      <a:headEnd type="none" w="med" len="med"/>
                      <a:tailEnd type="none" w="med" len="med"/>
                    </a:lnL>
                    <a:solidFill>
                      <a:srgbClr val="0F6991"/>
                    </a:solidFill>
                  </a:tcPr>
                </a:tc>
                <a:extLst>
                  <a:ext uri="{0D108BD9-81ED-4DB2-BD59-A6C34878D82A}">
                    <a16:rowId xmlns:a16="http://schemas.microsoft.com/office/drawing/2014/main" val="10000"/>
                  </a:ext>
                </a:extLst>
              </a:tr>
              <a:tr h="3288840">
                <a:tc>
                  <a:txBody>
                    <a:bodyPr/>
                    <a:lstStyle/>
                    <a:p>
                      <a:r>
                        <a:rPr lang="el-GR" sz="1500" b="1" i="0" u="none" strike="noStrike" kern="1200" baseline="0" dirty="0">
                          <a:solidFill>
                            <a:schemeClr val="dk1"/>
                          </a:solidFill>
                          <a:latin typeface="Calibri" panose="020F0502020204030204" pitchFamily="34" charset="0"/>
                          <a:ea typeface="+mn-ea"/>
                          <a:cs typeface="Calibri" panose="020F0502020204030204" pitchFamily="34" charset="0"/>
                        </a:rPr>
                        <a:t>Κέρδη προ τόκων φόρων, και αποσβέσεων</a:t>
                      </a:r>
                    </a:p>
                  </a:txBody>
                  <a:tcPr anchor="ctr">
                    <a:solidFill>
                      <a:srgbClr val="E9EDF4"/>
                    </a:solidFill>
                  </a:tcPr>
                </a:tc>
                <a:tc>
                  <a:txBody>
                    <a:bodyPr/>
                    <a:lstStyle/>
                    <a:p>
                      <a:r>
                        <a:rPr lang="el-GR" sz="1500" dirty="0">
                          <a:latin typeface="Calibri" panose="020F0502020204030204" pitchFamily="34" charset="0"/>
                          <a:cs typeface="Calibri" panose="020F0502020204030204" pitchFamily="34" charset="0"/>
                        </a:rPr>
                        <a:t>EBITDA (ΚΠΤΦΑ) την τελευταία τριετία πριν την υποβολή της αίτησης χρηματοδότησης</a:t>
                      </a:r>
                      <a:endParaRPr lang="en-US" sz="1500" dirty="0">
                        <a:latin typeface="Calibri" panose="020F0502020204030204" pitchFamily="34" charset="0"/>
                        <a:cs typeface="Calibri" panose="020F0502020204030204" pitchFamily="34" charset="0"/>
                      </a:endParaRPr>
                    </a:p>
                  </a:txBody>
                  <a:tcPr anchor="ctr">
                    <a:solidFill>
                      <a:srgbClr val="E9EDF4"/>
                    </a:solidFill>
                  </a:tcPr>
                </a:tc>
                <a:tc>
                  <a:txBody>
                    <a:bodyPr/>
                    <a:lstStyle/>
                    <a:p>
                      <a:pPr algn="ctr"/>
                      <a:r>
                        <a:rPr lang="el-GR" sz="1500" dirty="0">
                          <a:latin typeface="Calibri" panose="020F0502020204030204" pitchFamily="34" charset="0"/>
                          <a:cs typeface="Calibri" panose="020F0502020204030204" pitchFamily="34" charset="0"/>
                        </a:rPr>
                        <a:t>100</a:t>
                      </a:r>
                      <a:endParaRPr lang="en-US" sz="1500" dirty="0">
                        <a:latin typeface="Calibri" panose="020F0502020204030204" pitchFamily="34" charset="0"/>
                        <a:cs typeface="Calibri" panose="020F0502020204030204" pitchFamily="34" charset="0"/>
                      </a:endParaRPr>
                    </a:p>
                  </a:txBody>
                  <a:tcPr anchor="ctr">
                    <a:solidFill>
                      <a:srgbClr val="E9EDF4"/>
                    </a:solidFill>
                  </a:tcPr>
                </a:tc>
                <a:tc>
                  <a:txBody>
                    <a:bodyPr/>
                    <a:lstStyle/>
                    <a:p>
                      <a:pPr algn="ctr"/>
                      <a:r>
                        <a:rPr lang="el-GR" sz="1500" dirty="0">
                          <a:latin typeface="Calibri" panose="020F0502020204030204" pitchFamily="34" charset="0"/>
                          <a:cs typeface="Calibri" panose="020F0502020204030204" pitchFamily="34" charset="0"/>
                        </a:rPr>
                        <a:t>0</a:t>
                      </a:r>
                      <a:endParaRPr lang="en-US" sz="1500" dirty="0">
                        <a:latin typeface="Calibri" panose="020F0502020204030204" pitchFamily="34" charset="0"/>
                        <a:cs typeface="Calibri" panose="020F0502020204030204" pitchFamily="34" charset="0"/>
                      </a:endParaRPr>
                    </a:p>
                  </a:txBody>
                  <a:tcPr anchor="ctr">
                    <a:solidFill>
                      <a:srgbClr val="E9EDF4"/>
                    </a:solidFill>
                  </a:tcPr>
                </a:tc>
                <a:tc>
                  <a:txBody>
                    <a:bodyPr/>
                    <a:lstStyle/>
                    <a:p>
                      <a:pPr algn="ctr"/>
                      <a:r>
                        <a:rPr lang="el-GR" sz="1500" dirty="0">
                          <a:latin typeface="Calibri" panose="020F0502020204030204" pitchFamily="34" charset="0"/>
                          <a:cs typeface="Calibri" panose="020F0502020204030204" pitchFamily="34" charset="0"/>
                        </a:rPr>
                        <a:t>25%</a:t>
                      </a:r>
                      <a:endParaRPr lang="en-US" sz="1500" dirty="0">
                        <a:latin typeface="Calibri" panose="020F0502020204030204" pitchFamily="34" charset="0"/>
                        <a:cs typeface="Calibri" panose="020F0502020204030204" pitchFamily="34" charset="0"/>
                      </a:endParaRPr>
                    </a:p>
                  </a:txBody>
                  <a:tcPr anchor="ctr">
                    <a:lnR w="12700" cap="flat" cmpd="sng" algn="ctr">
                      <a:solidFill>
                        <a:schemeClr val="bg1"/>
                      </a:solidFill>
                      <a:prstDash val="solid"/>
                      <a:round/>
                      <a:headEnd type="none" w="med" len="med"/>
                      <a:tailEnd type="none" w="med" len="med"/>
                    </a:lnR>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kern="1200" dirty="0">
                          <a:solidFill>
                            <a:schemeClr val="dk1"/>
                          </a:solidFill>
                          <a:latin typeface="Calibri" panose="020F0502020204030204" pitchFamily="34" charset="0"/>
                          <a:ea typeface="+mn-ea"/>
                          <a:cs typeface="Calibri" panose="020F0502020204030204" pitchFamily="34" charset="0"/>
                        </a:rPr>
                        <a:t>3 κερδοφόρες χρήσεις = 100 βαθμοί</a:t>
                      </a:r>
                    </a:p>
                    <a:p>
                      <a:pPr marL="0" marR="0" indent="0" algn="l" defTabSz="914400" rtl="0" eaLnBrk="1" fontAlgn="auto" latinLnBrk="0" hangingPunct="1">
                        <a:lnSpc>
                          <a:spcPct val="100000"/>
                        </a:lnSpc>
                        <a:spcBef>
                          <a:spcPts val="0"/>
                        </a:spcBef>
                        <a:spcAft>
                          <a:spcPts val="0"/>
                        </a:spcAft>
                        <a:buClrTx/>
                        <a:buSzTx/>
                        <a:buFontTx/>
                        <a:buNone/>
                        <a:tabLst/>
                        <a:defRPr/>
                      </a:pPr>
                      <a:r>
                        <a:rPr lang="el-GR" sz="1500" kern="1200" dirty="0">
                          <a:solidFill>
                            <a:schemeClr val="dk1"/>
                          </a:solidFill>
                          <a:latin typeface="Calibri" panose="020F0502020204030204" pitchFamily="34" charset="0"/>
                          <a:ea typeface="+mn-ea"/>
                          <a:cs typeface="Calibri" panose="020F0502020204030204" pitchFamily="34" charset="0"/>
                        </a:rPr>
                        <a:t>2 κερδοφόρες χρήσεις = 60 βαθμοί</a:t>
                      </a:r>
                    </a:p>
                    <a:p>
                      <a:pPr marL="0" marR="0" indent="0" algn="l" defTabSz="914400" rtl="0" eaLnBrk="1" fontAlgn="auto" latinLnBrk="0" hangingPunct="1">
                        <a:lnSpc>
                          <a:spcPct val="100000"/>
                        </a:lnSpc>
                        <a:spcBef>
                          <a:spcPts val="0"/>
                        </a:spcBef>
                        <a:spcAft>
                          <a:spcPts val="0"/>
                        </a:spcAft>
                        <a:buClrTx/>
                        <a:buSzTx/>
                        <a:buFontTx/>
                        <a:buNone/>
                        <a:tabLst/>
                        <a:defRPr/>
                      </a:pPr>
                      <a:r>
                        <a:rPr lang="el-GR" sz="1500" kern="1200" dirty="0">
                          <a:solidFill>
                            <a:schemeClr val="dk1"/>
                          </a:solidFill>
                          <a:latin typeface="Calibri" panose="020F0502020204030204" pitchFamily="34" charset="0"/>
                          <a:ea typeface="+mn-ea"/>
                          <a:cs typeface="Calibri" panose="020F0502020204030204" pitchFamily="34" charset="0"/>
                        </a:rPr>
                        <a:t>1 κερδοφόρα χρήση = 30 βαθμοί</a:t>
                      </a:r>
                    </a:p>
                    <a:p>
                      <a:pPr marL="0" marR="0" indent="0" algn="l" defTabSz="914400" rtl="0" eaLnBrk="1" fontAlgn="auto" latinLnBrk="0" hangingPunct="1">
                        <a:lnSpc>
                          <a:spcPct val="100000"/>
                        </a:lnSpc>
                        <a:spcBef>
                          <a:spcPts val="0"/>
                        </a:spcBef>
                        <a:spcAft>
                          <a:spcPts val="0"/>
                        </a:spcAft>
                        <a:buClrTx/>
                        <a:buSzTx/>
                        <a:buFontTx/>
                        <a:buNone/>
                        <a:tabLst/>
                        <a:defRPr/>
                      </a:pPr>
                      <a:r>
                        <a:rPr lang="el-GR" sz="1500" kern="1200" dirty="0">
                          <a:solidFill>
                            <a:schemeClr val="dk1"/>
                          </a:solidFill>
                          <a:latin typeface="Calibri" panose="020F0502020204030204" pitchFamily="34" charset="0"/>
                          <a:ea typeface="+mn-ea"/>
                          <a:cs typeface="Calibri" panose="020F0502020204030204" pitchFamily="34" charset="0"/>
                        </a:rPr>
                        <a:t>0 κερδοφόρες χρήσεις = 0 βαθμοί</a:t>
                      </a:r>
                      <a:endParaRPr lang="en-US" sz="1500" dirty="0">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E9EDF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451018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14191" y="1585202"/>
            <a:ext cx="7416824"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200"/>
              </a:spcBef>
              <a:spcAft>
                <a:spcPts val="200"/>
              </a:spcAft>
              <a:buNone/>
            </a:pPr>
            <a:endParaRPr lang="el-GR" sz="1500" dirty="0">
              <a:cs typeface="Calibri" panose="020F0502020204030204" pitchFamily="34" charset="0"/>
            </a:endParaRPr>
          </a:p>
          <a:p>
            <a:pPr marL="0" indent="0" algn="just">
              <a:spcBef>
                <a:spcPts val="200"/>
              </a:spcBef>
              <a:spcAft>
                <a:spcPts val="200"/>
              </a:spcAft>
              <a:buNone/>
            </a:pPr>
            <a:r>
              <a:rPr lang="el-GR" sz="1500" dirty="0">
                <a:cs typeface="Calibri" panose="020F0502020204030204" pitchFamily="34" charset="0"/>
              </a:rPr>
              <a:t>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834319"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Αξιολόγηση προτάσεων</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graphicFrame>
        <p:nvGraphicFramePr>
          <p:cNvPr id="13" name="Table 12">
            <a:extLst>
              <a:ext uri="{FF2B5EF4-FFF2-40B4-BE49-F238E27FC236}">
                <a16:creationId xmlns:a16="http://schemas.microsoft.com/office/drawing/2014/main" id="{D0BB7744-A193-4D81-9406-8BBA68CC6171}"/>
              </a:ext>
            </a:extLst>
          </p:cNvPr>
          <p:cNvGraphicFramePr>
            <a:graphicFrameLocks noGrp="1"/>
          </p:cNvGraphicFramePr>
          <p:nvPr>
            <p:extLst>
              <p:ext uri="{D42A27DB-BD31-4B8C-83A1-F6EECF244321}">
                <p14:modId xmlns:p14="http://schemas.microsoft.com/office/powerpoint/2010/main" val="160034926"/>
              </p:ext>
            </p:extLst>
          </p:nvPr>
        </p:nvGraphicFramePr>
        <p:xfrm>
          <a:off x="179511" y="1556792"/>
          <a:ext cx="8784978" cy="4280709"/>
        </p:xfrm>
        <a:graphic>
          <a:graphicData uri="http://schemas.openxmlformats.org/drawingml/2006/table">
            <a:tbl>
              <a:tblPr firstRow="1" bandRow="1">
                <a:tableStyleId>{5C22544A-7EE6-4342-B048-85BDC9FD1C3A}</a:tableStyleId>
              </a:tblPr>
              <a:tblGrid>
                <a:gridCol w="1141496">
                  <a:extLst>
                    <a:ext uri="{9D8B030D-6E8A-4147-A177-3AD203B41FA5}">
                      <a16:colId xmlns:a16="http://schemas.microsoft.com/office/drawing/2014/main" val="20000"/>
                    </a:ext>
                  </a:extLst>
                </a:gridCol>
                <a:gridCol w="1888310">
                  <a:extLst>
                    <a:ext uri="{9D8B030D-6E8A-4147-A177-3AD203B41FA5}">
                      <a16:colId xmlns:a16="http://schemas.microsoft.com/office/drawing/2014/main" val="20001"/>
                    </a:ext>
                  </a:extLst>
                </a:gridCol>
                <a:gridCol w="617664">
                  <a:extLst>
                    <a:ext uri="{9D8B030D-6E8A-4147-A177-3AD203B41FA5}">
                      <a16:colId xmlns:a16="http://schemas.microsoft.com/office/drawing/2014/main" val="20002"/>
                    </a:ext>
                  </a:extLst>
                </a:gridCol>
                <a:gridCol w="617664">
                  <a:extLst>
                    <a:ext uri="{9D8B030D-6E8A-4147-A177-3AD203B41FA5}">
                      <a16:colId xmlns:a16="http://schemas.microsoft.com/office/drawing/2014/main" val="20004"/>
                    </a:ext>
                  </a:extLst>
                </a:gridCol>
                <a:gridCol w="1351491">
                  <a:extLst>
                    <a:ext uri="{9D8B030D-6E8A-4147-A177-3AD203B41FA5}">
                      <a16:colId xmlns:a16="http://schemas.microsoft.com/office/drawing/2014/main" val="20003"/>
                    </a:ext>
                  </a:extLst>
                </a:gridCol>
                <a:gridCol w="3168353">
                  <a:extLst>
                    <a:ext uri="{9D8B030D-6E8A-4147-A177-3AD203B41FA5}">
                      <a16:colId xmlns:a16="http://schemas.microsoft.com/office/drawing/2014/main" val="20005"/>
                    </a:ext>
                  </a:extLst>
                </a:gridCol>
              </a:tblGrid>
              <a:tr h="764298">
                <a:tc>
                  <a:txBody>
                    <a:bodyPr/>
                    <a:lstStyle/>
                    <a:p>
                      <a:pPr algn="ctr"/>
                      <a:r>
                        <a:rPr lang="el-GR" sz="1500" dirty="0"/>
                        <a:t>Κατηγορία</a:t>
                      </a:r>
                    </a:p>
                  </a:txBody>
                  <a:tcPr anchor="ctr">
                    <a:solidFill>
                      <a:srgbClr val="0F6991"/>
                    </a:solidFill>
                  </a:tcPr>
                </a:tc>
                <a:tc>
                  <a:txBody>
                    <a:bodyPr/>
                    <a:lstStyle/>
                    <a:p>
                      <a:pPr algn="ctr"/>
                      <a:r>
                        <a:rPr lang="el-GR" sz="1500" dirty="0"/>
                        <a:t>Κριτήριο</a:t>
                      </a:r>
                    </a:p>
                  </a:txBody>
                  <a:tcPr anchor="ctr">
                    <a:solidFill>
                      <a:srgbClr val="0F6991"/>
                    </a:solidFill>
                  </a:tcPr>
                </a:tc>
                <a:tc>
                  <a:txBody>
                    <a:bodyPr/>
                    <a:lstStyle/>
                    <a:p>
                      <a:pPr algn="ctr"/>
                      <a:r>
                        <a:rPr lang="el-GR" sz="1600" dirty="0"/>
                        <a:t>ΜΑΧ</a:t>
                      </a:r>
                    </a:p>
                  </a:txBody>
                  <a:tcPr anchor="ctr">
                    <a:solidFill>
                      <a:srgbClr val="0F6991"/>
                    </a:solidFill>
                  </a:tcPr>
                </a:tc>
                <a:tc>
                  <a:txBody>
                    <a:bodyPr/>
                    <a:lstStyle/>
                    <a:p>
                      <a:pPr algn="ctr"/>
                      <a:r>
                        <a:rPr lang="el-GR" sz="1600" dirty="0"/>
                        <a:t>ΜΙΝ</a:t>
                      </a:r>
                    </a:p>
                  </a:txBody>
                  <a:tcPr anchor="ctr">
                    <a:solidFill>
                      <a:srgbClr val="0F6991"/>
                    </a:solidFill>
                  </a:tcPr>
                </a:tc>
                <a:tc>
                  <a:txBody>
                    <a:bodyPr/>
                    <a:lstStyle/>
                    <a:p>
                      <a:pPr algn="ctr"/>
                      <a:r>
                        <a:rPr lang="el-GR" sz="1500" dirty="0"/>
                        <a:t>Συντελεστής</a:t>
                      </a:r>
                    </a:p>
                    <a:p>
                      <a:pPr algn="ctr"/>
                      <a:r>
                        <a:rPr lang="el-GR" sz="1500" dirty="0"/>
                        <a:t>Στάθμισης</a:t>
                      </a:r>
                    </a:p>
                  </a:txBody>
                  <a:tcPr anchor="ctr">
                    <a:lnR w="12700" cap="flat" cmpd="sng" algn="ctr">
                      <a:solidFill>
                        <a:schemeClr val="bg1"/>
                      </a:solidFill>
                      <a:prstDash val="solid"/>
                      <a:round/>
                      <a:headEnd type="none" w="med" len="med"/>
                      <a:tailEnd type="none" w="med" len="med"/>
                    </a:lnR>
                    <a:solidFill>
                      <a:srgbClr val="0F699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700" dirty="0"/>
                        <a:t>Υπολογισμός</a:t>
                      </a:r>
                    </a:p>
                  </a:txBody>
                  <a:tcPr anchor="ctr">
                    <a:lnL w="12700" cap="flat" cmpd="sng" algn="ctr">
                      <a:solidFill>
                        <a:schemeClr val="bg1"/>
                      </a:solidFill>
                      <a:prstDash val="solid"/>
                      <a:round/>
                      <a:headEnd type="none" w="med" len="med"/>
                      <a:tailEnd type="none" w="med" len="med"/>
                    </a:lnL>
                    <a:solidFill>
                      <a:srgbClr val="0F6991"/>
                    </a:solidFill>
                  </a:tcPr>
                </a:tc>
                <a:extLst>
                  <a:ext uri="{0D108BD9-81ED-4DB2-BD59-A6C34878D82A}">
                    <a16:rowId xmlns:a16="http://schemas.microsoft.com/office/drawing/2014/main" val="10000"/>
                  </a:ext>
                </a:extLst>
              </a:tr>
              <a:tr h="3516411">
                <a:tc>
                  <a:txBody>
                    <a:bodyPr/>
                    <a:lstStyle/>
                    <a:p>
                      <a:pPr algn="l"/>
                      <a:r>
                        <a:rPr lang="el-GR" sz="1500" b="1" dirty="0"/>
                        <a:t>Κέρδη προ τόκων και φόρων</a:t>
                      </a:r>
                      <a:endParaRPr lang="en-US" sz="1500" b="1" dirty="0"/>
                    </a:p>
                  </a:txBody>
                  <a:tcPr anchor="ctr">
                    <a:solidFill>
                      <a:srgbClr val="E9EDF4"/>
                    </a:solidFill>
                  </a:tcPr>
                </a:tc>
                <a:tc>
                  <a:txBody>
                    <a:bodyPr/>
                    <a:lstStyle/>
                    <a:p>
                      <a:pPr algn="l"/>
                      <a:r>
                        <a:rPr lang="el-GR" sz="1500" dirty="0"/>
                        <a:t>EBIT (ΚΠΤΦ) την τελευταία τριετία πριν την υποβολή της αίτησης χρηματοδότησης</a:t>
                      </a:r>
                      <a:endParaRPr lang="en-US" sz="1500" dirty="0"/>
                    </a:p>
                  </a:txBody>
                  <a:tcPr anchor="ctr">
                    <a:solidFill>
                      <a:srgbClr val="E9EDF4"/>
                    </a:solidFill>
                  </a:tcPr>
                </a:tc>
                <a:tc>
                  <a:txBody>
                    <a:bodyPr/>
                    <a:lstStyle/>
                    <a:p>
                      <a:pPr algn="ctr"/>
                      <a:r>
                        <a:rPr lang="el-GR" sz="1500" dirty="0"/>
                        <a:t>100</a:t>
                      </a:r>
                      <a:endParaRPr lang="en-US" sz="1500" dirty="0"/>
                    </a:p>
                  </a:txBody>
                  <a:tcPr anchor="ctr">
                    <a:solidFill>
                      <a:srgbClr val="E9EDF4"/>
                    </a:solidFill>
                  </a:tcPr>
                </a:tc>
                <a:tc>
                  <a:txBody>
                    <a:bodyPr/>
                    <a:lstStyle/>
                    <a:p>
                      <a:pPr algn="ctr"/>
                      <a:r>
                        <a:rPr lang="el-GR" sz="1500" dirty="0"/>
                        <a:t>0</a:t>
                      </a:r>
                      <a:endParaRPr lang="en-US" sz="1500" dirty="0"/>
                    </a:p>
                  </a:txBody>
                  <a:tcPr anchor="ctr">
                    <a:solidFill>
                      <a:srgbClr val="E9EDF4"/>
                    </a:solidFill>
                  </a:tcPr>
                </a:tc>
                <a:tc>
                  <a:txBody>
                    <a:bodyPr/>
                    <a:lstStyle/>
                    <a:p>
                      <a:pPr algn="ctr"/>
                      <a:r>
                        <a:rPr lang="el-GR" sz="1500" dirty="0"/>
                        <a:t>5%</a:t>
                      </a:r>
                      <a:endParaRPr lang="en-US" sz="1500" dirty="0"/>
                    </a:p>
                  </a:txBody>
                  <a:tcPr anchor="ctr">
                    <a:lnR w="12700" cap="flat" cmpd="sng" algn="ctr">
                      <a:solidFill>
                        <a:schemeClr val="bg1"/>
                      </a:solidFill>
                      <a:prstDash val="solid"/>
                      <a:round/>
                      <a:headEnd type="none" w="med" len="med"/>
                      <a:tailEnd type="none" w="med" len="med"/>
                    </a:lnR>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kern="1200" dirty="0">
                          <a:solidFill>
                            <a:schemeClr val="dk1"/>
                          </a:solidFill>
                          <a:latin typeface="+mn-lt"/>
                          <a:ea typeface="+mn-ea"/>
                          <a:cs typeface="+mn-cs"/>
                        </a:rPr>
                        <a:t>3 κερδοφόρες χρήσεις = 100 βαθμοί</a:t>
                      </a:r>
                    </a:p>
                    <a:p>
                      <a:pPr marL="0" marR="0" indent="0" algn="l" defTabSz="914400" rtl="0" eaLnBrk="1" fontAlgn="auto" latinLnBrk="0" hangingPunct="1">
                        <a:lnSpc>
                          <a:spcPct val="100000"/>
                        </a:lnSpc>
                        <a:spcBef>
                          <a:spcPts val="0"/>
                        </a:spcBef>
                        <a:spcAft>
                          <a:spcPts val="0"/>
                        </a:spcAft>
                        <a:buClrTx/>
                        <a:buSzTx/>
                        <a:buFontTx/>
                        <a:buNone/>
                        <a:tabLst/>
                        <a:defRPr/>
                      </a:pPr>
                      <a:r>
                        <a:rPr lang="el-GR" sz="1500" kern="1200" dirty="0">
                          <a:solidFill>
                            <a:schemeClr val="dk1"/>
                          </a:solidFill>
                          <a:latin typeface="+mn-lt"/>
                          <a:ea typeface="+mn-ea"/>
                          <a:cs typeface="+mn-cs"/>
                        </a:rPr>
                        <a:t>2 κερδοφόρες χρήσεις = 60 βαθμοί</a:t>
                      </a:r>
                    </a:p>
                    <a:p>
                      <a:pPr marL="0" marR="0" indent="0" algn="l" defTabSz="914400" rtl="0" eaLnBrk="1" fontAlgn="auto" latinLnBrk="0" hangingPunct="1">
                        <a:lnSpc>
                          <a:spcPct val="100000"/>
                        </a:lnSpc>
                        <a:spcBef>
                          <a:spcPts val="0"/>
                        </a:spcBef>
                        <a:spcAft>
                          <a:spcPts val="0"/>
                        </a:spcAft>
                        <a:buClrTx/>
                        <a:buSzTx/>
                        <a:buFontTx/>
                        <a:buNone/>
                        <a:tabLst/>
                        <a:defRPr/>
                      </a:pPr>
                      <a:r>
                        <a:rPr lang="el-GR" sz="1500" kern="1200" dirty="0">
                          <a:solidFill>
                            <a:schemeClr val="dk1"/>
                          </a:solidFill>
                          <a:latin typeface="+mn-lt"/>
                          <a:ea typeface="+mn-ea"/>
                          <a:cs typeface="+mn-cs"/>
                        </a:rPr>
                        <a:t>1 κερδοφόρα χρήση = 30 βαθμοί</a:t>
                      </a:r>
                    </a:p>
                    <a:p>
                      <a:pPr marL="0" marR="0" indent="0" algn="l" defTabSz="914400" rtl="0" eaLnBrk="1" fontAlgn="auto" latinLnBrk="0" hangingPunct="1">
                        <a:lnSpc>
                          <a:spcPct val="100000"/>
                        </a:lnSpc>
                        <a:spcBef>
                          <a:spcPts val="0"/>
                        </a:spcBef>
                        <a:spcAft>
                          <a:spcPts val="0"/>
                        </a:spcAft>
                        <a:buClrTx/>
                        <a:buSzTx/>
                        <a:buFontTx/>
                        <a:buNone/>
                        <a:tabLst/>
                        <a:defRPr/>
                      </a:pPr>
                      <a:r>
                        <a:rPr lang="el-GR" sz="1500" kern="1200" dirty="0">
                          <a:solidFill>
                            <a:schemeClr val="dk1"/>
                          </a:solidFill>
                          <a:latin typeface="+mn-lt"/>
                          <a:ea typeface="+mn-ea"/>
                          <a:cs typeface="+mn-cs"/>
                        </a:rPr>
                        <a:t>0 κερδοφόρες χρήσεις = 0 βαθμοί</a:t>
                      </a:r>
                      <a:endParaRPr lang="en-US" sz="1500" dirty="0"/>
                    </a:p>
                  </a:txBody>
                  <a:tcPr anchor="ctr">
                    <a:lnL w="12700" cap="flat" cmpd="sng" algn="ctr">
                      <a:solidFill>
                        <a:schemeClr val="bg1"/>
                      </a:solidFill>
                      <a:prstDash val="solid"/>
                      <a:round/>
                      <a:headEnd type="none" w="med" len="med"/>
                      <a:tailEnd type="none" w="med" len="med"/>
                    </a:lnL>
                    <a:solidFill>
                      <a:srgbClr val="E9EDF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849895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14191" y="1585202"/>
            <a:ext cx="7416824"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200"/>
              </a:spcBef>
              <a:spcAft>
                <a:spcPts val="200"/>
              </a:spcAft>
              <a:buNone/>
            </a:pPr>
            <a:endParaRPr lang="el-GR" sz="1500" dirty="0">
              <a:cs typeface="Calibri" panose="020F0502020204030204" pitchFamily="34" charset="0"/>
            </a:endParaRPr>
          </a:p>
          <a:p>
            <a:pPr marL="0" indent="0" algn="just">
              <a:spcBef>
                <a:spcPts val="200"/>
              </a:spcBef>
              <a:spcAft>
                <a:spcPts val="200"/>
              </a:spcAft>
              <a:buNone/>
            </a:pPr>
            <a:r>
              <a:rPr lang="el-GR" sz="1500" dirty="0">
                <a:cs typeface="Calibri" panose="020F0502020204030204" pitchFamily="34" charset="0"/>
              </a:rPr>
              <a:t>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834319"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Αξιολόγηση προτάσεων</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graphicFrame>
        <p:nvGraphicFramePr>
          <p:cNvPr id="9" name="Table 8">
            <a:extLst>
              <a:ext uri="{FF2B5EF4-FFF2-40B4-BE49-F238E27FC236}">
                <a16:creationId xmlns:a16="http://schemas.microsoft.com/office/drawing/2014/main" id="{126213D7-B0F4-416C-BB59-F491F1AAA3F6}"/>
              </a:ext>
            </a:extLst>
          </p:cNvPr>
          <p:cNvGraphicFramePr>
            <a:graphicFrameLocks noGrp="1"/>
          </p:cNvGraphicFramePr>
          <p:nvPr>
            <p:extLst>
              <p:ext uri="{D42A27DB-BD31-4B8C-83A1-F6EECF244321}">
                <p14:modId xmlns:p14="http://schemas.microsoft.com/office/powerpoint/2010/main" val="615273363"/>
              </p:ext>
            </p:extLst>
          </p:nvPr>
        </p:nvGraphicFramePr>
        <p:xfrm>
          <a:off x="251519" y="1729001"/>
          <a:ext cx="8574214" cy="4568739"/>
        </p:xfrm>
        <a:graphic>
          <a:graphicData uri="http://schemas.openxmlformats.org/drawingml/2006/table">
            <a:tbl>
              <a:tblPr firstRow="1" bandRow="1">
                <a:tableStyleId>{5C22544A-7EE6-4342-B048-85BDC9FD1C3A}</a:tableStyleId>
              </a:tblPr>
              <a:tblGrid>
                <a:gridCol w="1251472">
                  <a:extLst>
                    <a:ext uri="{9D8B030D-6E8A-4147-A177-3AD203B41FA5}">
                      <a16:colId xmlns:a16="http://schemas.microsoft.com/office/drawing/2014/main" val="20000"/>
                    </a:ext>
                  </a:extLst>
                </a:gridCol>
                <a:gridCol w="1833641">
                  <a:extLst>
                    <a:ext uri="{9D8B030D-6E8A-4147-A177-3AD203B41FA5}">
                      <a16:colId xmlns:a16="http://schemas.microsoft.com/office/drawing/2014/main" val="20001"/>
                    </a:ext>
                  </a:extLst>
                </a:gridCol>
                <a:gridCol w="603676">
                  <a:extLst>
                    <a:ext uri="{9D8B030D-6E8A-4147-A177-3AD203B41FA5}">
                      <a16:colId xmlns:a16="http://schemas.microsoft.com/office/drawing/2014/main" val="20002"/>
                    </a:ext>
                  </a:extLst>
                </a:gridCol>
                <a:gridCol w="603676">
                  <a:extLst>
                    <a:ext uri="{9D8B030D-6E8A-4147-A177-3AD203B41FA5}">
                      <a16:colId xmlns:a16="http://schemas.microsoft.com/office/drawing/2014/main" val="20004"/>
                    </a:ext>
                  </a:extLst>
                </a:gridCol>
                <a:gridCol w="1293593">
                  <a:extLst>
                    <a:ext uri="{9D8B030D-6E8A-4147-A177-3AD203B41FA5}">
                      <a16:colId xmlns:a16="http://schemas.microsoft.com/office/drawing/2014/main" val="20003"/>
                    </a:ext>
                  </a:extLst>
                </a:gridCol>
                <a:gridCol w="2988156">
                  <a:extLst>
                    <a:ext uri="{9D8B030D-6E8A-4147-A177-3AD203B41FA5}">
                      <a16:colId xmlns:a16="http://schemas.microsoft.com/office/drawing/2014/main" val="20005"/>
                    </a:ext>
                  </a:extLst>
                </a:gridCol>
              </a:tblGrid>
              <a:tr h="577135">
                <a:tc>
                  <a:txBody>
                    <a:bodyPr/>
                    <a:lstStyle/>
                    <a:p>
                      <a:pPr algn="ctr"/>
                      <a:r>
                        <a:rPr lang="el-GR" sz="1500" dirty="0">
                          <a:latin typeface="Calibri" panose="020F0502020204030204" pitchFamily="34" charset="0"/>
                          <a:cs typeface="Calibri" panose="020F0502020204030204" pitchFamily="34" charset="0"/>
                        </a:rPr>
                        <a:t>Κατηγορία</a:t>
                      </a:r>
                    </a:p>
                  </a:txBody>
                  <a:tcPr anchor="ctr">
                    <a:solidFill>
                      <a:srgbClr val="0F6991"/>
                    </a:solidFill>
                  </a:tcPr>
                </a:tc>
                <a:tc>
                  <a:txBody>
                    <a:bodyPr/>
                    <a:lstStyle/>
                    <a:p>
                      <a:pPr algn="ctr"/>
                      <a:r>
                        <a:rPr lang="el-GR" sz="1500" dirty="0">
                          <a:latin typeface="Calibri" panose="020F0502020204030204" pitchFamily="34" charset="0"/>
                          <a:cs typeface="Calibri" panose="020F0502020204030204" pitchFamily="34" charset="0"/>
                        </a:rPr>
                        <a:t>Κριτήριο</a:t>
                      </a:r>
                    </a:p>
                  </a:txBody>
                  <a:tcPr anchor="ctr">
                    <a:solidFill>
                      <a:srgbClr val="0F6991"/>
                    </a:solidFill>
                  </a:tcPr>
                </a:tc>
                <a:tc>
                  <a:txBody>
                    <a:bodyPr/>
                    <a:lstStyle/>
                    <a:p>
                      <a:pPr algn="ctr"/>
                      <a:r>
                        <a:rPr lang="el-GR" sz="1500" dirty="0">
                          <a:latin typeface="Calibri" panose="020F0502020204030204" pitchFamily="34" charset="0"/>
                          <a:cs typeface="Calibri" panose="020F0502020204030204" pitchFamily="34" charset="0"/>
                        </a:rPr>
                        <a:t>ΜΑΧ</a:t>
                      </a:r>
                    </a:p>
                  </a:txBody>
                  <a:tcPr anchor="ctr">
                    <a:solidFill>
                      <a:srgbClr val="0F6991"/>
                    </a:solidFill>
                  </a:tcPr>
                </a:tc>
                <a:tc>
                  <a:txBody>
                    <a:bodyPr/>
                    <a:lstStyle/>
                    <a:p>
                      <a:pPr algn="ctr"/>
                      <a:r>
                        <a:rPr lang="el-GR" sz="1500" dirty="0">
                          <a:latin typeface="Calibri" panose="020F0502020204030204" pitchFamily="34" charset="0"/>
                          <a:cs typeface="Calibri" panose="020F0502020204030204" pitchFamily="34" charset="0"/>
                        </a:rPr>
                        <a:t>ΜΙΝ</a:t>
                      </a:r>
                    </a:p>
                  </a:txBody>
                  <a:tcPr anchor="ctr">
                    <a:solidFill>
                      <a:srgbClr val="0F6991"/>
                    </a:solidFill>
                  </a:tcPr>
                </a:tc>
                <a:tc>
                  <a:txBody>
                    <a:bodyPr/>
                    <a:lstStyle/>
                    <a:p>
                      <a:pPr algn="ctr"/>
                      <a:r>
                        <a:rPr lang="el-GR" sz="1500" dirty="0">
                          <a:latin typeface="Calibri" panose="020F0502020204030204" pitchFamily="34" charset="0"/>
                          <a:cs typeface="Calibri" panose="020F0502020204030204" pitchFamily="34" charset="0"/>
                        </a:rPr>
                        <a:t>Συντελεστής</a:t>
                      </a:r>
                    </a:p>
                    <a:p>
                      <a:pPr algn="ctr"/>
                      <a:r>
                        <a:rPr lang="el-GR" sz="1500" dirty="0">
                          <a:latin typeface="Calibri" panose="020F0502020204030204" pitchFamily="34" charset="0"/>
                          <a:cs typeface="Calibri" panose="020F0502020204030204" pitchFamily="34" charset="0"/>
                        </a:rPr>
                        <a:t>Στάθμισης</a:t>
                      </a:r>
                    </a:p>
                  </a:txBody>
                  <a:tcPr anchor="ctr">
                    <a:lnR w="12700" cap="flat" cmpd="sng" algn="ctr">
                      <a:solidFill>
                        <a:schemeClr val="bg1"/>
                      </a:solidFill>
                      <a:prstDash val="solid"/>
                      <a:round/>
                      <a:headEnd type="none" w="med" len="med"/>
                      <a:tailEnd type="none" w="med" len="med"/>
                    </a:lnR>
                    <a:solidFill>
                      <a:srgbClr val="0F699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500" dirty="0">
                          <a:latin typeface="Calibri" panose="020F0502020204030204" pitchFamily="34" charset="0"/>
                          <a:cs typeface="Calibri" panose="020F0502020204030204" pitchFamily="34" charset="0"/>
                        </a:rPr>
                        <a:t>Υπολογισμός</a:t>
                      </a:r>
                    </a:p>
                  </a:txBody>
                  <a:tcPr anchor="ctr">
                    <a:lnL w="12700" cap="flat" cmpd="sng" algn="ctr">
                      <a:solidFill>
                        <a:schemeClr val="bg1"/>
                      </a:solidFill>
                      <a:prstDash val="solid"/>
                      <a:round/>
                      <a:headEnd type="none" w="med" len="med"/>
                      <a:tailEnd type="none" w="med" len="med"/>
                    </a:lnL>
                    <a:solidFill>
                      <a:srgbClr val="0F6991"/>
                    </a:solidFill>
                  </a:tcPr>
                </a:tc>
                <a:extLst>
                  <a:ext uri="{0D108BD9-81ED-4DB2-BD59-A6C34878D82A}">
                    <a16:rowId xmlns:a16="http://schemas.microsoft.com/office/drawing/2014/main" val="10000"/>
                  </a:ext>
                </a:extLst>
              </a:tr>
              <a:tr h="3991604">
                <a:tc>
                  <a:txBody>
                    <a:bodyPr/>
                    <a:lstStyle/>
                    <a:p>
                      <a:r>
                        <a:rPr lang="el-GR" sz="1500" b="1" i="0" u="none" strike="noStrike" kern="1200" baseline="0" dirty="0">
                          <a:solidFill>
                            <a:schemeClr val="dk1"/>
                          </a:solidFill>
                          <a:latin typeface="Calibri" panose="020F0502020204030204" pitchFamily="34" charset="0"/>
                          <a:ea typeface="+mn-ea"/>
                          <a:cs typeface="Calibri" panose="020F0502020204030204" pitchFamily="34" charset="0"/>
                        </a:rPr>
                        <a:t>Κέρδη προ φόρων</a:t>
                      </a:r>
                      <a:endParaRPr lang="el-GR" sz="1500" b="0" i="0" u="none" strike="noStrike" kern="1200" baseline="0" dirty="0">
                        <a:solidFill>
                          <a:schemeClr val="dk1"/>
                        </a:solidFill>
                        <a:latin typeface="Calibri" panose="020F0502020204030204" pitchFamily="34" charset="0"/>
                        <a:ea typeface="+mn-ea"/>
                        <a:cs typeface="Calibri" panose="020F0502020204030204" pitchFamily="34" charset="0"/>
                      </a:endParaRPr>
                    </a:p>
                  </a:txBody>
                  <a:tcPr anchor="ctr">
                    <a:solidFill>
                      <a:srgbClr val="E9EDF4"/>
                    </a:solidFill>
                  </a:tcPr>
                </a:tc>
                <a:tc>
                  <a:txBody>
                    <a:bodyPr/>
                    <a:lstStyle/>
                    <a:p>
                      <a:r>
                        <a:rPr lang="el-GR" sz="1500" b="0" i="0" u="none" strike="noStrike" kern="1200" baseline="0" dirty="0">
                          <a:solidFill>
                            <a:schemeClr val="dk1"/>
                          </a:solidFill>
                          <a:latin typeface="Calibri" panose="020F0502020204030204" pitchFamily="34" charset="0"/>
                          <a:ea typeface="+mn-ea"/>
                          <a:cs typeface="Calibri" panose="020F0502020204030204" pitchFamily="34" charset="0"/>
                        </a:rPr>
                        <a:t>ΚΠΦ την τελευταία τριετία πριν την υποβολή της αίτησης χρηματοδότησης	</a:t>
                      </a:r>
                    </a:p>
                  </a:txBody>
                  <a:tcPr anchor="ctr">
                    <a:solidFill>
                      <a:srgbClr val="E9EDF4"/>
                    </a:solidFill>
                  </a:tcPr>
                </a:tc>
                <a:tc>
                  <a:txBody>
                    <a:bodyPr/>
                    <a:lstStyle/>
                    <a:p>
                      <a:pPr algn="ctr"/>
                      <a:r>
                        <a:rPr lang="el-GR" sz="1500" dirty="0">
                          <a:latin typeface="Calibri" panose="020F0502020204030204" pitchFamily="34" charset="0"/>
                          <a:cs typeface="Calibri" panose="020F0502020204030204" pitchFamily="34" charset="0"/>
                        </a:rPr>
                        <a:t>100</a:t>
                      </a:r>
                      <a:endParaRPr lang="en-US" sz="1500" dirty="0">
                        <a:latin typeface="Calibri" panose="020F0502020204030204" pitchFamily="34" charset="0"/>
                        <a:cs typeface="Calibri" panose="020F0502020204030204" pitchFamily="34" charset="0"/>
                      </a:endParaRPr>
                    </a:p>
                  </a:txBody>
                  <a:tcPr anchor="ctr">
                    <a:solidFill>
                      <a:srgbClr val="E9EDF4"/>
                    </a:solidFill>
                  </a:tcPr>
                </a:tc>
                <a:tc>
                  <a:txBody>
                    <a:bodyPr/>
                    <a:lstStyle/>
                    <a:p>
                      <a:pPr algn="ctr"/>
                      <a:r>
                        <a:rPr lang="el-GR" sz="1500" dirty="0">
                          <a:latin typeface="Calibri" panose="020F0502020204030204" pitchFamily="34" charset="0"/>
                          <a:cs typeface="Calibri" panose="020F0502020204030204" pitchFamily="34" charset="0"/>
                        </a:rPr>
                        <a:t>0</a:t>
                      </a:r>
                      <a:endParaRPr lang="en-US" sz="1500" dirty="0">
                        <a:latin typeface="Calibri" panose="020F0502020204030204" pitchFamily="34" charset="0"/>
                        <a:cs typeface="Calibri" panose="020F0502020204030204" pitchFamily="34" charset="0"/>
                      </a:endParaRPr>
                    </a:p>
                  </a:txBody>
                  <a:tcPr anchor="ctr">
                    <a:solidFill>
                      <a:srgbClr val="E9EDF4"/>
                    </a:solidFill>
                  </a:tcPr>
                </a:tc>
                <a:tc>
                  <a:txBody>
                    <a:bodyPr/>
                    <a:lstStyle/>
                    <a:p>
                      <a:pPr algn="ctr"/>
                      <a:r>
                        <a:rPr lang="el-GR" sz="1500" dirty="0">
                          <a:latin typeface="Calibri" panose="020F0502020204030204" pitchFamily="34" charset="0"/>
                          <a:cs typeface="Calibri" panose="020F0502020204030204" pitchFamily="34" charset="0"/>
                        </a:rPr>
                        <a:t>5%</a:t>
                      </a:r>
                      <a:endParaRPr lang="en-US" sz="1500" dirty="0">
                        <a:latin typeface="Calibri" panose="020F0502020204030204" pitchFamily="34" charset="0"/>
                        <a:cs typeface="Calibri" panose="020F0502020204030204" pitchFamily="34" charset="0"/>
                      </a:endParaRPr>
                    </a:p>
                  </a:txBody>
                  <a:tcPr anchor="ctr">
                    <a:lnR w="12700" cap="flat" cmpd="sng" algn="ctr">
                      <a:solidFill>
                        <a:schemeClr val="bg1"/>
                      </a:solidFill>
                      <a:prstDash val="solid"/>
                      <a:round/>
                      <a:headEnd type="none" w="med" len="med"/>
                      <a:tailEnd type="none" w="med" len="med"/>
                    </a:lnR>
                    <a:solidFill>
                      <a:srgbClr val="E9EDF4"/>
                    </a:solidFill>
                  </a:tcPr>
                </a:tc>
                <a:tc>
                  <a:txBody>
                    <a:bodyPr/>
                    <a:lstStyle/>
                    <a:p>
                      <a:r>
                        <a:rPr lang="el-GR" sz="1500" b="0" i="0" u="none" strike="noStrike" kern="1200" baseline="0" dirty="0">
                          <a:solidFill>
                            <a:schemeClr val="dk1"/>
                          </a:solidFill>
                          <a:latin typeface="Calibri" panose="020F0502020204030204" pitchFamily="34" charset="0"/>
                          <a:ea typeface="+mn-ea"/>
                          <a:cs typeface="Calibri" panose="020F0502020204030204" pitchFamily="34" charset="0"/>
                        </a:rPr>
                        <a:t>3 κερδοφόρες χρήσεις = 100 βαθμοί</a:t>
                      </a:r>
                    </a:p>
                    <a:p>
                      <a:r>
                        <a:rPr lang="el-GR" sz="1500" b="0" i="0" u="none" strike="noStrike" kern="1200" baseline="0" dirty="0">
                          <a:solidFill>
                            <a:schemeClr val="dk1"/>
                          </a:solidFill>
                          <a:latin typeface="Calibri" panose="020F0502020204030204" pitchFamily="34" charset="0"/>
                          <a:ea typeface="+mn-ea"/>
                          <a:cs typeface="Calibri" panose="020F0502020204030204" pitchFamily="34" charset="0"/>
                        </a:rPr>
                        <a:t>2 κερδοφόρες χρήσεις = 60 βαθμοί</a:t>
                      </a:r>
                    </a:p>
                    <a:p>
                      <a:r>
                        <a:rPr lang="el-GR" sz="1500" b="0" i="0" u="none" strike="noStrike" kern="1200" baseline="0" dirty="0">
                          <a:solidFill>
                            <a:schemeClr val="dk1"/>
                          </a:solidFill>
                          <a:latin typeface="Calibri" panose="020F0502020204030204" pitchFamily="34" charset="0"/>
                          <a:ea typeface="+mn-ea"/>
                          <a:cs typeface="Calibri" panose="020F0502020204030204" pitchFamily="34" charset="0"/>
                        </a:rPr>
                        <a:t>1 κερδοφόρα χρήση = 30 βαθμοί</a:t>
                      </a:r>
                    </a:p>
                    <a:p>
                      <a:r>
                        <a:rPr lang="el-GR" sz="1500" b="0" i="0" u="none" strike="noStrike" kern="1200" baseline="0" dirty="0">
                          <a:solidFill>
                            <a:schemeClr val="dk1"/>
                          </a:solidFill>
                          <a:latin typeface="Calibri" panose="020F0502020204030204" pitchFamily="34" charset="0"/>
                          <a:ea typeface="+mn-ea"/>
                          <a:cs typeface="Calibri" panose="020F0502020204030204" pitchFamily="34" charset="0"/>
                        </a:rPr>
                        <a:t>0 κερδοφόρες χρήσεις = 0 βαθμοί</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E9EDF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62793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92792"/>
            <a:ext cx="7416824" cy="388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342900" lvl="0" indent="-342900" algn="just">
              <a:spcBef>
                <a:spcPts val="300"/>
              </a:spcBef>
              <a:spcAft>
                <a:spcPts val="300"/>
              </a:spcAft>
              <a:buClr>
                <a:srgbClr val="FF0000"/>
              </a:buClr>
              <a:buFont typeface="Wingdings" panose="05000000000000000000" pitchFamily="2" charset="2"/>
              <a:buChar char="§"/>
            </a:pPr>
            <a:r>
              <a:rPr lang="el-GR" sz="1800" b="1" dirty="0">
                <a:solidFill>
                  <a:prstClr val="black"/>
                </a:solidFill>
                <a:ea typeface="+mn-ea"/>
                <a:cs typeface="Calibri" panose="020F0502020204030204" pitchFamily="34" charset="0"/>
              </a:rPr>
              <a:t>Οδηγός της δράσης – Αναλυτική πρόσκληση 12/2018</a:t>
            </a:r>
          </a:p>
          <a:p>
            <a:pPr marL="342900" lvl="0" indent="-342900" algn="just">
              <a:spcBef>
                <a:spcPts val="300"/>
              </a:spcBef>
              <a:spcAft>
                <a:spcPts val="300"/>
              </a:spcAft>
              <a:buClr>
                <a:srgbClr val="FF0000"/>
              </a:buClr>
              <a:buFont typeface="Wingdings" panose="05000000000000000000" pitchFamily="2" charset="2"/>
              <a:buChar char="§"/>
            </a:pPr>
            <a:r>
              <a:rPr lang="el-GR" sz="1800" b="1" dirty="0">
                <a:solidFill>
                  <a:prstClr val="black"/>
                </a:solidFill>
                <a:ea typeface="+mn-ea"/>
                <a:cs typeface="Calibri" panose="020F0502020204030204" pitchFamily="34" charset="0"/>
              </a:rPr>
              <a:t>Παραρτήματα</a:t>
            </a:r>
          </a:p>
          <a:p>
            <a:pPr marL="857250" lvl="1" indent="-400050">
              <a:spcBef>
                <a:spcPts val="300"/>
              </a:spcBef>
              <a:spcAft>
                <a:spcPts val="300"/>
              </a:spcAft>
              <a:buFont typeface="+mj-lt"/>
              <a:buAutoNum type="romanUcPeriod"/>
            </a:pPr>
            <a:r>
              <a:rPr lang="el-GR" sz="1800" dirty="0">
                <a:solidFill>
                  <a:prstClr val="black"/>
                </a:solidFill>
                <a:ea typeface="+mn-ea"/>
                <a:cs typeface="Calibri" panose="020F0502020204030204" pitchFamily="34" charset="0"/>
              </a:rPr>
              <a:t>Δικαιολογητικά υποβολής/ένταξης</a:t>
            </a:r>
          </a:p>
          <a:p>
            <a:pPr marL="857250" lvl="1" indent="-400050">
              <a:spcBef>
                <a:spcPts val="300"/>
              </a:spcBef>
              <a:spcAft>
                <a:spcPts val="300"/>
              </a:spcAft>
              <a:buFont typeface="+mj-lt"/>
              <a:buAutoNum type="romanUcPeriod"/>
            </a:pPr>
            <a:r>
              <a:rPr lang="el-GR" sz="1800" dirty="0">
                <a:solidFill>
                  <a:prstClr val="black"/>
                </a:solidFill>
                <a:ea typeface="+mn-ea"/>
                <a:cs typeface="Calibri" panose="020F0502020204030204" pitchFamily="34" charset="0"/>
              </a:rPr>
              <a:t>Παραδοτέα Πιστοποίησης Φυσικού και Οικονομικού Αντικειμένου</a:t>
            </a:r>
          </a:p>
          <a:p>
            <a:pPr marL="857250" lvl="1" indent="-400050" algn="just">
              <a:spcBef>
                <a:spcPts val="300"/>
              </a:spcBef>
              <a:spcAft>
                <a:spcPts val="300"/>
              </a:spcAft>
              <a:buFont typeface="+mj-lt"/>
              <a:buAutoNum type="romanUcPeriod"/>
            </a:pPr>
            <a:r>
              <a:rPr lang="el-GR" sz="1800" dirty="0">
                <a:solidFill>
                  <a:prstClr val="black"/>
                </a:solidFill>
                <a:ea typeface="+mn-ea"/>
                <a:cs typeface="Calibri" panose="020F0502020204030204" pitchFamily="34" charset="0"/>
              </a:rPr>
              <a:t>Επιλέξιμες ΚΑΔ</a:t>
            </a:r>
          </a:p>
          <a:p>
            <a:pPr marL="857250" lvl="1" indent="-400050" algn="just">
              <a:spcBef>
                <a:spcPts val="300"/>
              </a:spcBef>
              <a:spcAft>
                <a:spcPts val="300"/>
              </a:spcAft>
              <a:buFont typeface="+mj-lt"/>
              <a:buAutoNum type="romanUcPeriod"/>
            </a:pPr>
            <a:r>
              <a:rPr lang="el-GR" sz="1800" dirty="0">
                <a:solidFill>
                  <a:prstClr val="black"/>
                </a:solidFill>
                <a:ea typeface="+mn-ea"/>
                <a:cs typeface="Calibri" panose="020F0502020204030204" pitchFamily="34" charset="0"/>
              </a:rPr>
              <a:t>Τυπικές προϋποθέσεις και κριτήρια αξιολόγησης </a:t>
            </a:r>
          </a:p>
          <a:p>
            <a:pPr marL="857250" lvl="1" indent="-400050" algn="just">
              <a:spcBef>
                <a:spcPts val="300"/>
              </a:spcBef>
              <a:spcAft>
                <a:spcPts val="300"/>
              </a:spcAft>
              <a:buFont typeface="+mj-lt"/>
              <a:buAutoNum type="romanUcPeriod"/>
            </a:pPr>
            <a:r>
              <a:rPr lang="el-GR" sz="1800" dirty="0">
                <a:solidFill>
                  <a:prstClr val="black"/>
                </a:solidFill>
                <a:ea typeface="+mn-ea"/>
                <a:cs typeface="Calibri" panose="020F0502020204030204" pitchFamily="34" charset="0"/>
              </a:rPr>
              <a:t>Έντυπο ηλεκτρονικής υποβολής</a:t>
            </a:r>
          </a:p>
          <a:p>
            <a:pPr marL="857250" lvl="1" indent="-400050" algn="just">
              <a:spcBef>
                <a:spcPts val="300"/>
              </a:spcBef>
              <a:spcAft>
                <a:spcPts val="300"/>
              </a:spcAft>
              <a:buFont typeface="+mj-lt"/>
              <a:buAutoNum type="romanUcPeriod"/>
            </a:pPr>
            <a:r>
              <a:rPr lang="el-GR" sz="1800" dirty="0">
                <a:solidFill>
                  <a:prstClr val="black"/>
                </a:solidFill>
                <a:ea typeface="+mn-ea"/>
                <a:cs typeface="Calibri" panose="020F0502020204030204" pitchFamily="34" charset="0"/>
              </a:rPr>
              <a:t>Ορισμός ΜΜΕ</a:t>
            </a:r>
          </a:p>
          <a:p>
            <a:pPr marL="857250" lvl="1" indent="-400050" algn="just">
              <a:spcBef>
                <a:spcPts val="300"/>
              </a:spcBef>
              <a:spcAft>
                <a:spcPts val="300"/>
              </a:spcAft>
              <a:buFont typeface="+mj-lt"/>
              <a:buAutoNum type="romanUcPeriod"/>
            </a:pPr>
            <a:r>
              <a:rPr lang="el-GR" sz="1800" dirty="0">
                <a:solidFill>
                  <a:prstClr val="black"/>
                </a:solidFill>
                <a:ea typeface="+mn-ea"/>
                <a:cs typeface="Calibri" panose="020F0502020204030204" pitchFamily="34" charset="0"/>
              </a:rPr>
              <a:t>Ορισμός προβληματικής επιχείρησης</a:t>
            </a:r>
          </a:p>
          <a:p>
            <a:pPr marL="857250" lvl="1" indent="-400050" algn="just">
              <a:spcBef>
                <a:spcPts val="300"/>
              </a:spcBef>
              <a:spcAft>
                <a:spcPts val="300"/>
              </a:spcAft>
              <a:buFont typeface="+mj-lt"/>
              <a:buAutoNum type="romanUcPeriod"/>
            </a:pPr>
            <a:r>
              <a:rPr lang="el-GR" sz="1800" dirty="0">
                <a:solidFill>
                  <a:prstClr val="black"/>
                </a:solidFill>
                <a:ea typeface="+mn-ea"/>
                <a:cs typeface="Calibri" panose="020F0502020204030204" pitchFamily="34" charset="0"/>
              </a:rPr>
              <a:t>Δικαιολογητικά για την καταβολή της επιχορήγησης</a:t>
            </a:r>
          </a:p>
          <a:p>
            <a:pPr marL="857250" lvl="1" indent="-400050" algn="just">
              <a:spcBef>
                <a:spcPts val="300"/>
              </a:spcBef>
              <a:spcAft>
                <a:spcPts val="300"/>
              </a:spcAft>
              <a:buFont typeface="+mj-lt"/>
              <a:buAutoNum type="romanUcPeriod"/>
            </a:pPr>
            <a:r>
              <a:rPr lang="el-GR" sz="1800" dirty="0">
                <a:solidFill>
                  <a:prstClr val="black"/>
                </a:solidFill>
                <a:ea typeface="+mn-ea"/>
                <a:cs typeface="Calibri" panose="020F0502020204030204" pitchFamily="34" charset="0"/>
              </a:rPr>
              <a:t>Υπεύθυνες δηλώσεις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48680"/>
            <a:ext cx="4322465"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Βασικά Έντυπα της Δράσης </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3272296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14191" y="1585202"/>
            <a:ext cx="7416824"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200"/>
              </a:spcBef>
              <a:spcAft>
                <a:spcPts val="200"/>
              </a:spcAft>
              <a:buNone/>
            </a:pPr>
            <a:endParaRPr lang="el-GR" sz="1500" dirty="0">
              <a:cs typeface="Calibri" panose="020F0502020204030204" pitchFamily="34" charset="0"/>
            </a:endParaRPr>
          </a:p>
          <a:p>
            <a:pPr marL="0" indent="0" algn="just">
              <a:spcBef>
                <a:spcPts val="200"/>
              </a:spcBef>
              <a:spcAft>
                <a:spcPts val="200"/>
              </a:spcAft>
              <a:buNone/>
            </a:pPr>
            <a:r>
              <a:rPr lang="el-GR" sz="1500" dirty="0">
                <a:cs typeface="Calibri" panose="020F0502020204030204" pitchFamily="34" charset="0"/>
              </a:rPr>
              <a:t>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834319"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Αξιολόγηση προτάσεων</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graphicFrame>
        <p:nvGraphicFramePr>
          <p:cNvPr id="12" name="Table 11">
            <a:extLst>
              <a:ext uri="{FF2B5EF4-FFF2-40B4-BE49-F238E27FC236}">
                <a16:creationId xmlns:a16="http://schemas.microsoft.com/office/drawing/2014/main" id="{172A0714-0EF4-48E4-9F5A-1D61DE3A33C6}"/>
              </a:ext>
            </a:extLst>
          </p:cNvPr>
          <p:cNvGraphicFramePr>
            <a:graphicFrameLocks noGrp="1"/>
          </p:cNvGraphicFramePr>
          <p:nvPr>
            <p:extLst>
              <p:ext uri="{D42A27DB-BD31-4B8C-83A1-F6EECF244321}">
                <p14:modId xmlns:p14="http://schemas.microsoft.com/office/powerpoint/2010/main" val="4012332638"/>
              </p:ext>
            </p:extLst>
          </p:nvPr>
        </p:nvGraphicFramePr>
        <p:xfrm>
          <a:off x="309498" y="1745566"/>
          <a:ext cx="8506365" cy="2480507"/>
        </p:xfrm>
        <a:graphic>
          <a:graphicData uri="http://schemas.openxmlformats.org/drawingml/2006/table">
            <a:tbl>
              <a:tblPr firstRow="1" bandRow="1">
                <a:tableStyleId>{5C22544A-7EE6-4342-B048-85BDC9FD1C3A}</a:tableStyleId>
              </a:tblPr>
              <a:tblGrid>
                <a:gridCol w="1511070">
                  <a:extLst>
                    <a:ext uri="{9D8B030D-6E8A-4147-A177-3AD203B41FA5}">
                      <a16:colId xmlns:a16="http://schemas.microsoft.com/office/drawing/2014/main" val="20000"/>
                    </a:ext>
                  </a:extLst>
                </a:gridCol>
                <a:gridCol w="1549631">
                  <a:extLst>
                    <a:ext uri="{9D8B030D-6E8A-4147-A177-3AD203B41FA5}">
                      <a16:colId xmlns:a16="http://schemas.microsoft.com/office/drawing/2014/main" val="20001"/>
                    </a:ext>
                  </a:extLst>
                </a:gridCol>
                <a:gridCol w="598899">
                  <a:extLst>
                    <a:ext uri="{9D8B030D-6E8A-4147-A177-3AD203B41FA5}">
                      <a16:colId xmlns:a16="http://schemas.microsoft.com/office/drawing/2014/main" val="20002"/>
                    </a:ext>
                  </a:extLst>
                </a:gridCol>
                <a:gridCol w="598899">
                  <a:extLst>
                    <a:ext uri="{9D8B030D-6E8A-4147-A177-3AD203B41FA5}">
                      <a16:colId xmlns:a16="http://schemas.microsoft.com/office/drawing/2014/main" val="20004"/>
                    </a:ext>
                  </a:extLst>
                </a:gridCol>
                <a:gridCol w="1283355">
                  <a:extLst>
                    <a:ext uri="{9D8B030D-6E8A-4147-A177-3AD203B41FA5}">
                      <a16:colId xmlns:a16="http://schemas.microsoft.com/office/drawing/2014/main" val="20003"/>
                    </a:ext>
                  </a:extLst>
                </a:gridCol>
                <a:gridCol w="2964511">
                  <a:extLst>
                    <a:ext uri="{9D8B030D-6E8A-4147-A177-3AD203B41FA5}">
                      <a16:colId xmlns:a16="http://schemas.microsoft.com/office/drawing/2014/main" val="20005"/>
                    </a:ext>
                  </a:extLst>
                </a:gridCol>
              </a:tblGrid>
              <a:tr h="729561">
                <a:tc>
                  <a:txBody>
                    <a:bodyPr/>
                    <a:lstStyle/>
                    <a:p>
                      <a:pPr algn="ctr"/>
                      <a:r>
                        <a:rPr lang="el-GR" sz="1500" dirty="0">
                          <a:latin typeface="Calibri" panose="020F0502020204030204" pitchFamily="34" charset="0"/>
                          <a:cs typeface="Calibri" panose="020F0502020204030204" pitchFamily="34" charset="0"/>
                        </a:rPr>
                        <a:t>Κατηγορία</a:t>
                      </a:r>
                    </a:p>
                  </a:txBody>
                  <a:tcPr anchor="ctr">
                    <a:solidFill>
                      <a:srgbClr val="0F6991"/>
                    </a:solidFill>
                  </a:tcPr>
                </a:tc>
                <a:tc>
                  <a:txBody>
                    <a:bodyPr/>
                    <a:lstStyle/>
                    <a:p>
                      <a:pPr algn="ctr"/>
                      <a:r>
                        <a:rPr lang="el-GR" sz="1500" dirty="0">
                          <a:latin typeface="Calibri" panose="020F0502020204030204" pitchFamily="34" charset="0"/>
                          <a:cs typeface="Calibri" panose="020F0502020204030204" pitchFamily="34" charset="0"/>
                        </a:rPr>
                        <a:t>Κριτήριο</a:t>
                      </a:r>
                    </a:p>
                  </a:txBody>
                  <a:tcPr anchor="ctr">
                    <a:solidFill>
                      <a:srgbClr val="0F6991"/>
                    </a:solidFill>
                  </a:tcPr>
                </a:tc>
                <a:tc>
                  <a:txBody>
                    <a:bodyPr/>
                    <a:lstStyle/>
                    <a:p>
                      <a:pPr algn="ctr"/>
                      <a:r>
                        <a:rPr lang="el-GR" sz="1500" dirty="0">
                          <a:latin typeface="Calibri" panose="020F0502020204030204" pitchFamily="34" charset="0"/>
                          <a:cs typeface="Calibri" panose="020F0502020204030204" pitchFamily="34" charset="0"/>
                        </a:rPr>
                        <a:t>ΜΑΧ</a:t>
                      </a:r>
                    </a:p>
                  </a:txBody>
                  <a:tcPr anchor="ctr">
                    <a:solidFill>
                      <a:srgbClr val="0F6991"/>
                    </a:solidFill>
                  </a:tcPr>
                </a:tc>
                <a:tc>
                  <a:txBody>
                    <a:bodyPr/>
                    <a:lstStyle/>
                    <a:p>
                      <a:pPr algn="ctr"/>
                      <a:r>
                        <a:rPr lang="el-GR" sz="1500" dirty="0">
                          <a:latin typeface="Calibri" panose="020F0502020204030204" pitchFamily="34" charset="0"/>
                          <a:cs typeface="Calibri" panose="020F0502020204030204" pitchFamily="34" charset="0"/>
                        </a:rPr>
                        <a:t>ΜΙΝ</a:t>
                      </a:r>
                    </a:p>
                  </a:txBody>
                  <a:tcPr anchor="ctr">
                    <a:solidFill>
                      <a:srgbClr val="0F6991"/>
                    </a:solidFill>
                  </a:tcPr>
                </a:tc>
                <a:tc>
                  <a:txBody>
                    <a:bodyPr/>
                    <a:lstStyle/>
                    <a:p>
                      <a:pPr algn="ctr"/>
                      <a:r>
                        <a:rPr lang="el-GR" sz="1500" dirty="0">
                          <a:latin typeface="Calibri" panose="020F0502020204030204" pitchFamily="34" charset="0"/>
                          <a:cs typeface="Calibri" panose="020F0502020204030204" pitchFamily="34" charset="0"/>
                        </a:rPr>
                        <a:t>Συντελεστής</a:t>
                      </a:r>
                    </a:p>
                    <a:p>
                      <a:pPr algn="ctr"/>
                      <a:r>
                        <a:rPr lang="el-GR" sz="1500" dirty="0">
                          <a:latin typeface="Calibri" panose="020F0502020204030204" pitchFamily="34" charset="0"/>
                          <a:cs typeface="Calibri" panose="020F0502020204030204" pitchFamily="34" charset="0"/>
                        </a:rPr>
                        <a:t>Στάθμισης</a:t>
                      </a:r>
                    </a:p>
                  </a:txBody>
                  <a:tcPr anchor="ctr">
                    <a:lnR w="12700" cap="flat" cmpd="sng" algn="ctr">
                      <a:solidFill>
                        <a:schemeClr val="bg1"/>
                      </a:solidFill>
                      <a:prstDash val="solid"/>
                      <a:round/>
                      <a:headEnd type="none" w="med" len="med"/>
                      <a:tailEnd type="none" w="med" len="med"/>
                    </a:lnR>
                    <a:solidFill>
                      <a:srgbClr val="0F699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500" dirty="0">
                          <a:latin typeface="Calibri" panose="020F0502020204030204" pitchFamily="34" charset="0"/>
                          <a:cs typeface="Calibri" panose="020F0502020204030204" pitchFamily="34" charset="0"/>
                        </a:rPr>
                        <a:t>Υπολογισμός</a:t>
                      </a:r>
                    </a:p>
                  </a:txBody>
                  <a:tcPr anchor="ctr">
                    <a:lnL w="12700" cap="flat" cmpd="sng" algn="ctr">
                      <a:solidFill>
                        <a:schemeClr val="bg1"/>
                      </a:solidFill>
                      <a:prstDash val="solid"/>
                      <a:round/>
                      <a:headEnd type="none" w="med" len="med"/>
                      <a:tailEnd type="none" w="med" len="med"/>
                    </a:lnL>
                    <a:solidFill>
                      <a:srgbClr val="0F6991"/>
                    </a:solidFill>
                  </a:tcPr>
                </a:tc>
                <a:extLst>
                  <a:ext uri="{0D108BD9-81ED-4DB2-BD59-A6C34878D82A}">
                    <a16:rowId xmlns:a16="http://schemas.microsoft.com/office/drawing/2014/main" val="10000"/>
                  </a:ext>
                </a:extLst>
              </a:tr>
              <a:tr h="1750946">
                <a:tc>
                  <a:txBody>
                    <a:bodyPr/>
                    <a:lstStyle/>
                    <a:p>
                      <a:pPr algn="just"/>
                      <a:r>
                        <a:rPr lang="el-GR" sz="1500" b="1" dirty="0">
                          <a:latin typeface="Calibri" panose="020F0502020204030204" pitchFamily="34" charset="0"/>
                          <a:cs typeface="Calibri" panose="020F0502020204030204" pitchFamily="34" charset="0"/>
                        </a:rPr>
                        <a:t>Κύκλος Εργασιών της Επιχείρησης</a:t>
                      </a:r>
                      <a:endParaRPr lang="en-US" sz="1500" b="1" dirty="0">
                        <a:latin typeface="Calibri" panose="020F0502020204030204" pitchFamily="34" charset="0"/>
                        <a:cs typeface="Calibri" panose="020F0502020204030204" pitchFamily="34" charset="0"/>
                      </a:endParaRPr>
                    </a:p>
                  </a:txBody>
                  <a:tcPr anchor="ctr">
                    <a:solidFill>
                      <a:srgbClr val="E9EDF4"/>
                    </a:solidFill>
                  </a:tcPr>
                </a:tc>
                <a:tc>
                  <a:txBody>
                    <a:bodyPr/>
                    <a:lstStyle/>
                    <a:p>
                      <a:pPr algn="l"/>
                      <a:r>
                        <a:rPr lang="el-GR" sz="1500" dirty="0">
                          <a:latin typeface="Calibri" panose="020F0502020204030204" pitchFamily="34" charset="0"/>
                          <a:cs typeface="Calibri" panose="020F0502020204030204" pitchFamily="34" charset="0"/>
                        </a:rPr>
                        <a:t>Κύκλος εργασιών την τελευταία τριετία πριν την υποβολή της αίτησης χρηματοδότησης</a:t>
                      </a:r>
                      <a:endParaRPr lang="en-US" sz="1500" dirty="0">
                        <a:latin typeface="Calibri" panose="020F0502020204030204" pitchFamily="34" charset="0"/>
                        <a:cs typeface="Calibri" panose="020F0502020204030204" pitchFamily="34" charset="0"/>
                      </a:endParaRPr>
                    </a:p>
                  </a:txBody>
                  <a:tcPr anchor="ctr">
                    <a:solidFill>
                      <a:srgbClr val="E9EDF4"/>
                    </a:solidFill>
                  </a:tcPr>
                </a:tc>
                <a:tc>
                  <a:txBody>
                    <a:bodyPr/>
                    <a:lstStyle/>
                    <a:p>
                      <a:pPr algn="ctr"/>
                      <a:r>
                        <a:rPr lang="el-GR" sz="1500" dirty="0">
                          <a:latin typeface="Calibri" panose="020F0502020204030204" pitchFamily="34" charset="0"/>
                          <a:cs typeface="Calibri" panose="020F0502020204030204" pitchFamily="34" charset="0"/>
                        </a:rPr>
                        <a:t>100</a:t>
                      </a:r>
                      <a:endParaRPr lang="en-US" sz="1500" dirty="0">
                        <a:latin typeface="Calibri" panose="020F0502020204030204" pitchFamily="34" charset="0"/>
                        <a:cs typeface="Calibri" panose="020F0502020204030204" pitchFamily="34" charset="0"/>
                      </a:endParaRPr>
                    </a:p>
                  </a:txBody>
                  <a:tcPr anchor="ctr">
                    <a:solidFill>
                      <a:srgbClr val="E9EDF4"/>
                    </a:solidFill>
                  </a:tcPr>
                </a:tc>
                <a:tc>
                  <a:txBody>
                    <a:bodyPr/>
                    <a:lstStyle/>
                    <a:p>
                      <a:pPr algn="ctr"/>
                      <a:r>
                        <a:rPr lang="el-GR" sz="1500" dirty="0">
                          <a:latin typeface="Calibri" panose="020F0502020204030204" pitchFamily="34" charset="0"/>
                          <a:cs typeface="Calibri" panose="020F0502020204030204" pitchFamily="34" charset="0"/>
                        </a:rPr>
                        <a:t>0</a:t>
                      </a:r>
                      <a:endParaRPr lang="en-US" sz="1500" dirty="0">
                        <a:latin typeface="Calibri" panose="020F0502020204030204" pitchFamily="34" charset="0"/>
                        <a:cs typeface="Calibri" panose="020F0502020204030204" pitchFamily="34" charset="0"/>
                      </a:endParaRPr>
                    </a:p>
                  </a:txBody>
                  <a:tcPr anchor="ctr">
                    <a:solidFill>
                      <a:srgbClr val="E9EDF4"/>
                    </a:solidFill>
                  </a:tcPr>
                </a:tc>
                <a:tc>
                  <a:txBody>
                    <a:bodyPr/>
                    <a:lstStyle/>
                    <a:p>
                      <a:pPr algn="ctr"/>
                      <a:r>
                        <a:rPr lang="el-GR" sz="1500" dirty="0">
                          <a:latin typeface="Calibri" panose="020F0502020204030204" pitchFamily="34" charset="0"/>
                          <a:cs typeface="Calibri" panose="020F0502020204030204" pitchFamily="34" charset="0"/>
                        </a:rPr>
                        <a:t>10%</a:t>
                      </a:r>
                      <a:endParaRPr lang="en-US" sz="1500" dirty="0">
                        <a:latin typeface="Calibri" panose="020F0502020204030204" pitchFamily="34" charset="0"/>
                        <a:cs typeface="Calibri" panose="020F0502020204030204" pitchFamily="34" charset="0"/>
                      </a:endParaRPr>
                    </a:p>
                  </a:txBody>
                  <a:tcPr anchor="ctr">
                    <a:lnR w="12700" cap="flat" cmpd="sng" algn="ctr">
                      <a:solidFill>
                        <a:schemeClr val="bg1"/>
                      </a:solidFill>
                      <a:prstDash val="solid"/>
                      <a:round/>
                      <a:headEnd type="none" w="med" len="med"/>
                      <a:tailEnd type="none" w="med" len="med"/>
                    </a:lnR>
                    <a:solidFill>
                      <a:srgbClr val="E9EDF4"/>
                    </a:solidFill>
                  </a:tcPr>
                </a:tc>
                <a:tc>
                  <a:txBody>
                    <a:bodyPr/>
                    <a:lstStyle/>
                    <a:p>
                      <a:pPr algn="l"/>
                      <a:r>
                        <a:rPr lang="el-GR" sz="1500" dirty="0">
                          <a:latin typeface="Calibri" panose="020F0502020204030204" pitchFamily="34" charset="0"/>
                          <a:cs typeface="Calibri" panose="020F0502020204030204" pitchFamily="34" charset="0"/>
                        </a:rPr>
                        <a:t>αύξηση τις 3 χρήσεις =100 βαθμοί</a:t>
                      </a:r>
                    </a:p>
                    <a:p>
                      <a:pPr algn="l"/>
                      <a:r>
                        <a:rPr lang="el-GR" sz="1500" dirty="0">
                          <a:latin typeface="Calibri" panose="020F0502020204030204" pitchFamily="34" charset="0"/>
                          <a:cs typeface="Calibri" panose="020F0502020204030204" pitchFamily="34" charset="0"/>
                        </a:rPr>
                        <a:t>αύξηση τις 2 χρήσεις = 60 βαθμοί</a:t>
                      </a:r>
                    </a:p>
                    <a:p>
                      <a:pPr algn="l"/>
                      <a:r>
                        <a:rPr lang="el-GR" sz="1500" dirty="0">
                          <a:latin typeface="Calibri" panose="020F0502020204030204" pitchFamily="34" charset="0"/>
                          <a:cs typeface="Calibri" panose="020F0502020204030204" pitchFamily="34" charset="0"/>
                        </a:rPr>
                        <a:t>αύξηση τη 1 χρήση = 30 βαθμοί</a:t>
                      </a:r>
                    </a:p>
                    <a:p>
                      <a:pPr algn="l"/>
                      <a:r>
                        <a:rPr lang="el-GR" sz="1500" dirty="0">
                          <a:latin typeface="Calibri" panose="020F0502020204030204" pitchFamily="34" charset="0"/>
                          <a:cs typeface="Calibri" panose="020F0502020204030204" pitchFamily="34" charset="0"/>
                        </a:rPr>
                        <a:t>0 χρήσεις με αύξηση = 0 βαθμοί</a:t>
                      </a:r>
                    </a:p>
                  </a:txBody>
                  <a:tcPr anchor="ctr">
                    <a:lnL w="12700" cap="flat" cmpd="sng" algn="ctr">
                      <a:solidFill>
                        <a:schemeClr val="bg1"/>
                      </a:solidFill>
                      <a:prstDash val="solid"/>
                      <a:round/>
                      <a:headEnd type="none" w="med" len="med"/>
                      <a:tailEnd type="none" w="med" len="med"/>
                    </a:lnL>
                    <a:solidFill>
                      <a:srgbClr val="E9EDF4"/>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612359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14191" y="1585202"/>
            <a:ext cx="7416824"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200"/>
              </a:spcBef>
              <a:spcAft>
                <a:spcPts val="200"/>
              </a:spcAft>
              <a:buNone/>
            </a:pPr>
            <a:endParaRPr lang="el-GR" sz="1500" dirty="0">
              <a:cs typeface="Calibri" panose="020F0502020204030204" pitchFamily="34" charset="0"/>
            </a:endParaRPr>
          </a:p>
          <a:p>
            <a:pPr marL="0" indent="0" algn="just">
              <a:spcBef>
                <a:spcPts val="200"/>
              </a:spcBef>
              <a:spcAft>
                <a:spcPts val="200"/>
              </a:spcAft>
              <a:buNone/>
            </a:pPr>
            <a:r>
              <a:rPr lang="el-GR" sz="1500" dirty="0">
                <a:cs typeface="Calibri" panose="020F0502020204030204" pitchFamily="34" charset="0"/>
              </a:rPr>
              <a:t>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834319"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Αξιολόγηση προτάσεων</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graphicFrame>
        <p:nvGraphicFramePr>
          <p:cNvPr id="9" name="Table 8">
            <a:extLst>
              <a:ext uri="{FF2B5EF4-FFF2-40B4-BE49-F238E27FC236}">
                <a16:creationId xmlns:a16="http://schemas.microsoft.com/office/drawing/2014/main" id="{A1593069-F52C-48B9-B266-344A49592249}"/>
              </a:ext>
            </a:extLst>
          </p:cNvPr>
          <p:cNvGraphicFramePr>
            <a:graphicFrameLocks noGrp="1"/>
          </p:cNvGraphicFramePr>
          <p:nvPr>
            <p:extLst>
              <p:ext uri="{D42A27DB-BD31-4B8C-83A1-F6EECF244321}">
                <p14:modId xmlns:p14="http://schemas.microsoft.com/office/powerpoint/2010/main" val="1846851318"/>
              </p:ext>
            </p:extLst>
          </p:nvPr>
        </p:nvGraphicFramePr>
        <p:xfrm>
          <a:off x="251520" y="1628800"/>
          <a:ext cx="8574217" cy="4575706"/>
        </p:xfrm>
        <a:graphic>
          <a:graphicData uri="http://schemas.openxmlformats.org/drawingml/2006/table">
            <a:tbl>
              <a:tblPr firstRow="1" bandRow="1">
                <a:tableStyleId>{5C22544A-7EE6-4342-B048-85BDC9FD1C3A}</a:tableStyleId>
              </a:tblPr>
              <a:tblGrid>
                <a:gridCol w="1523123">
                  <a:extLst>
                    <a:ext uri="{9D8B030D-6E8A-4147-A177-3AD203B41FA5}">
                      <a16:colId xmlns:a16="http://schemas.microsoft.com/office/drawing/2014/main" val="20000"/>
                    </a:ext>
                  </a:extLst>
                </a:gridCol>
                <a:gridCol w="1561991">
                  <a:extLst>
                    <a:ext uri="{9D8B030D-6E8A-4147-A177-3AD203B41FA5}">
                      <a16:colId xmlns:a16="http://schemas.microsoft.com/office/drawing/2014/main" val="20001"/>
                    </a:ext>
                  </a:extLst>
                </a:gridCol>
                <a:gridCol w="603677">
                  <a:extLst>
                    <a:ext uri="{9D8B030D-6E8A-4147-A177-3AD203B41FA5}">
                      <a16:colId xmlns:a16="http://schemas.microsoft.com/office/drawing/2014/main" val="20002"/>
                    </a:ext>
                  </a:extLst>
                </a:gridCol>
                <a:gridCol w="603677">
                  <a:extLst>
                    <a:ext uri="{9D8B030D-6E8A-4147-A177-3AD203B41FA5}">
                      <a16:colId xmlns:a16="http://schemas.microsoft.com/office/drawing/2014/main" val="20004"/>
                    </a:ext>
                  </a:extLst>
                </a:gridCol>
                <a:gridCol w="1293592">
                  <a:extLst>
                    <a:ext uri="{9D8B030D-6E8A-4147-A177-3AD203B41FA5}">
                      <a16:colId xmlns:a16="http://schemas.microsoft.com/office/drawing/2014/main" val="20003"/>
                    </a:ext>
                  </a:extLst>
                </a:gridCol>
                <a:gridCol w="2988157">
                  <a:extLst>
                    <a:ext uri="{9D8B030D-6E8A-4147-A177-3AD203B41FA5}">
                      <a16:colId xmlns:a16="http://schemas.microsoft.com/office/drawing/2014/main" val="20005"/>
                    </a:ext>
                  </a:extLst>
                </a:gridCol>
              </a:tblGrid>
              <a:tr h="555403">
                <a:tc>
                  <a:txBody>
                    <a:bodyPr/>
                    <a:lstStyle/>
                    <a:p>
                      <a:pPr algn="ctr"/>
                      <a:r>
                        <a:rPr lang="el-GR" sz="1500" dirty="0">
                          <a:latin typeface="Calibri" panose="020F0502020204030204" pitchFamily="34" charset="0"/>
                          <a:cs typeface="Calibri" panose="020F0502020204030204" pitchFamily="34" charset="0"/>
                        </a:rPr>
                        <a:t>Κατηγορία</a:t>
                      </a:r>
                    </a:p>
                  </a:txBody>
                  <a:tcPr anchor="ctr">
                    <a:solidFill>
                      <a:srgbClr val="0F6991"/>
                    </a:solidFill>
                  </a:tcPr>
                </a:tc>
                <a:tc>
                  <a:txBody>
                    <a:bodyPr/>
                    <a:lstStyle/>
                    <a:p>
                      <a:pPr algn="ctr"/>
                      <a:r>
                        <a:rPr lang="el-GR" sz="1500" dirty="0">
                          <a:latin typeface="Calibri" panose="020F0502020204030204" pitchFamily="34" charset="0"/>
                          <a:cs typeface="Calibri" panose="020F0502020204030204" pitchFamily="34" charset="0"/>
                        </a:rPr>
                        <a:t>Κριτήριο</a:t>
                      </a:r>
                    </a:p>
                  </a:txBody>
                  <a:tcPr anchor="ctr">
                    <a:solidFill>
                      <a:srgbClr val="0F6991"/>
                    </a:solidFill>
                  </a:tcPr>
                </a:tc>
                <a:tc>
                  <a:txBody>
                    <a:bodyPr/>
                    <a:lstStyle/>
                    <a:p>
                      <a:pPr algn="ctr"/>
                      <a:r>
                        <a:rPr lang="el-GR" sz="1500" dirty="0">
                          <a:latin typeface="Calibri" panose="020F0502020204030204" pitchFamily="34" charset="0"/>
                          <a:cs typeface="Calibri" panose="020F0502020204030204" pitchFamily="34" charset="0"/>
                        </a:rPr>
                        <a:t>ΜΑΧ</a:t>
                      </a:r>
                    </a:p>
                  </a:txBody>
                  <a:tcPr anchor="ctr">
                    <a:solidFill>
                      <a:srgbClr val="0F6991"/>
                    </a:solidFill>
                  </a:tcPr>
                </a:tc>
                <a:tc>
                  <a:txBody>
                    <a:bodyPr/>
                    <a:lstStyle/>
                    <a:p>
                      <a:pPr algn="ctr"/>
                      <a:r>
                        <a:rPr lang="el-GR" sz="1500" dirty="0">
                          <a:latin typeface="Calibri" panose="020F0502020204030204" pitchFamily="34" charset="0"/>
                          <a:cs typeface="Calibri" panose="020F0502020204030204" pitchFamily="34" charset="0"/>
                        </a:rPr>
                        <a:t>ΜΙΝ</a:t>
                      </a:r>
                    </a:p>
                  </a:txBody>
                  <a:tcPr anchor="ctr">
                    <a:solidFill>
                      <a:srgbClr val="0F6991"/>
                    </a:solidFill>
                  </a:tcPr>
                </a:tc>
                <a:tc>
                  <a:txBody>
                    <a:bodyPr/>
                    <a:lstStyle/>
                    <a:p>
                      <a:pPr algn="ctr"/>
                      <a:r>
                        <a:rPr lang="el-GR" sz="1500" dirty="0">
                          <a:latin typeface="Calibri" panose="020F0502020204030204" pitchFamily="34" charset="0"/>
                          <a:cs typeface="Calibri" panose="020F0502020204030204" pitchFamily="34" charset="0"/>
                        </a:rPr>
                        <a:t>Συντελεστής</a:t>
                      </a:r>
                    </a:p>
                    <a:p>
                      <a:pPr algn="ctr"/>
                      <a:r>
                        <a:rPr lang="el-GR" sz="1500" dirty="0">
                          <a:latin typeface="Calibri" panose="020F0502020204030204" pitchFamily="34" charset="0"/>
                          <a:cs typeface="Calibri" panose="020F0502020204030204" pitchFamily="34" charset="0"/>
                        </a:rPr>
                        <a:t>Στάθμισης</a:t>
                      </a:r>
                    </a:p>
                  </a:txBody>
                  <a:tcPr anchor="ctr">
                    <a:lnR w="12700" cap="flat" cmpd="sng" algn="ctr">
                      <a:solidFill>
                        <a:schemeClr val="bg1"/>
                      </a:solidFill>
                      <a:prstDash val="solid"/>
                      <a:round/>
                      <a:headEnd type="none" w="med" len="med"/>
                      <a:tailEnd type="none" w="med" len="med"/>
                    </a:lnR>
                    <a:solidFill>
                      <a:srgbClr val="0F699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500" dirty="0">
                          <a:latin typeface="Calibri" panose="020F0502020204030204" pitchFamily="34" charset="0"/>
                          <a:cs typeface="Calibri" panose="020F0502020204030204" pitchFamily="34" charset="0"/>
                        </a:rPr>
                        <a:t>Υπολογισμός</a:t>
                      </a:r>
                    </a:p>
                  </a:txBody>
                  <a:tcPr anchor="ctr">
                    <a:lnL w="12700" cap="flat" cmpd="sng" algn="ctr">
                      <a:solidFill>
                        <a:schemeClr val="bg1"/>
                      </a:solidFill>
                      <a:prstDash val="solid"/>
                      <a:round/>
                      <a:headEnd type="none" w="med" len="med"/>
                      <a:tailEnd type="none" w="med" len="med"/>
                    </a:lnL>
                    <a:solidFill>
                      <a:srgbClr val="0F6991"/>
                    </a:solidFill>
                  </a:tcPr>
                </a:tc>
                <a:extLst>
                  <a:ext uri="{0D108BD9-81ED-4DB2-BD59-A6C34878D82A}">
                    <a16:rowId xmlns:a16="http://schemas.microsoft.com/office/drawing/2014/main" val="10000"/>
                  </a:ext>
                </a:extLst>
              </a:tr>
              <a:tr h="333723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500" b="1" dirty="0">
                          <a:latin typeface="Calibri" panose="020F0502020204030204" pitchFamily="34" charset="0"/>
                          <a:cs typeface="Calibri" panose="020F0502020204030204" pitchFamily="34" charset="0"/>
                        </a:rPr>
                        <a:t>Επενδυτική Πολιτική της Επιχείρησης (ΔΕΠ)</a:t>
                      </a:r>
                      <a:endParaRPr lang="en-US" sz="1500" b="1" dirty="0">
                        <a:latin typeface="Calibri" panose="020F0502020204030204" pitchFamily="34" charset="0"/>
                        <a:cs typeface="Calibri" panose="020F0502020204030204" pitchFamily="34" charset="0"/>
                      </a:endParaRPr>
                    </a:p>
                  </a:txBody>
                  <a:tcPr anchor="ctr">
                    <a:solidFill>
                      <a:srgbClr val="E9EDF4"/>
                    </a:solidFill>
                  </a:tcPr>
                </a:tc>
                <a:tc>
                  <a:txBody>
                    <a:bodyPr/>
                    <a:lstStyle/>
                    <a:p>
                      <a:pPr algn="l"/>
                      <a:r>
                        <a:rPr lang="el-GR" sz="1500" dirty="0">
                          <a:latin typeface="Calibri" panose="020F0502020204030204" pitchFamily="34" charset="0"/>
                          <a:cs typeface="Calibri" panose="020F0502020204030204" pitchFamily="34" charset="0"/>
                        </a:rPr>
                        <a:t>Μέσος όρος Ιδιωτικής Συμμετοχής της Επιχείρησης (ΙΣ) για την χρηματοδότηση αγοράς παγίων και άυλων την τελευταία τριετία προς τον Μέσο όρο Κερδών προ Φόρων, τόκων και Αποσβέσεων (ΚΠΦΤΑ) την τελευταία τριετία</a:t>
                      </a:r>
                      <a:endParaRPr lang="en-US" sz="1500" dirty="0">
                        <a:latin typeface="Calibri" panose="020F0502020204030204" pitchFamily="34" charset="0"/>
                        <a:cs typeface="Calibri" panose="020F0502020204030204" pitchFamily="34" charset="0"/>
                      </a:endParaRPr>
                    </a:p>
                  </a:txBody>
                  <a:tcPr anchor="ctr">
                    <a:solidFill>
                      <a:srgbClr val="E9EDF4"/>
                    </a:solidFill>
                  </a:tcPr>
                </a:tc>
                <a:tc>
                  <a:txBody>
                    <a:bodyPr/>
                    <a:lstStyle/>
                    <a:p>
                      <a:pPr algn="ctr"/>
                      <a:r>
                        <a:rPr lang="el-GR" sz="1500" dirty="0">
                          <a:latin typeface="Calibri" panose="020F0502020204030204" pitchFamily="34" charset="0"/>
                          <a:cs typeface="Calibri" panose="020F0502020204030204" pitchFamily="34" charset="0"/>
                        </a:rPr>
                        <a:t>100</a:t>
                      </a:r>
                      <a:endParaRPr lang="en-US" sz="1500" dirty="0">
                        <a:latin typeface="Calibri" panose="020F0502020204030204" pitchFamily="34" charset="0"/>
                        <a:cs typeface="Calibri" panose="020F0502020204030204" pitchFamily="34" charset="0"/>
                      </a:endParaRPr>
                    </a:p>
                  </a:txBody>
                  <a:tcPr anchor="ctr">
                    <a:solidFill>
                      <a:srgbClr val="E9EDF4"/>
                    </a:solidFill>
                  </a:tcPr>
                </a:tc>
                <a:tc>
                  <a:txBody>
                    <a:bodyPr/>
                    <a:lstStyle/>
                    <a:p>
                      <a:pPr algn="ctr"/>
                      <a:r>
                        <a:rPr lang="el-GR" sz="1500" dirty="0">
                          <a:latin typeface="Calibri" panose="020F0502020204030204" pitchFamily="34" charset="0"/>
                          <a:cs typeface="Calibri" panose="020F0502020204030204" pitchFamily="34" charset="0"/>
                        </a:rPr>
                        <a:t>0</a:t>
                      </a:r>
                      <a:endParaRPr lang="en-US" sz="1500" dirty="0">
                        <a:latin typeface="Calibri" panose="020F0502020204030204" pitchFamily="34" charset="0"/>
                        <a:cs typeface="Calibri" panose="020F0502020204030204" pitchFamily="34" charset="0"/>
                      </a:endParaRPr>
                    </a:p>
                  </a:txBody>
                  <a:tcPr anchor="ctr">
                    <a:solidFill>
                      <a:srgbClr val="E9EDF4"/>
                    </a:solidFill>
                  </a:tcPr>
                </a:tc>
                <a:tc>
                  <a:txBody>
                    <a:bodyPr/>
                    <a:lstStyle/>
                    <a:p>
                      <a:pPr algn="ctr"/>
                      <a:r>
                        <a:rPr lang="el-GR" sz="1500" dirty="0">
                          <a:latin typeface="Calibri" panose="020F0502020204030204" pitchFamily="34" charset="0"/>
                          <a:cs typeface="Calibri" panose="020F0502020204030204" pitchFamily="34" charset="0"/>
                        </a:rPr>
                        <a:t>5%</a:t>
                      </a:r>
                      <a:endParaRPr lang="en-US" sz="1500" dirty="0">
                        <a:latin typeface="Calibri" panose="020F0502020204030204" pitchFamily="34" charset="0"/>
                        <a:cs typeface="Calibri" panose="020F0502020204030204" pitchFamily="34" charset="0"/>
                      </a:endParaRPr>
                    </a:p>
                  </a:txBody>
                  <a:tcPr anchor="ctr">
                    <a:lnR w="12700" cap="flat" cmpd="sng" algn="ctr">
                      <a:solidFill>
                        <a:schemeClr val="bg1"/>
                      </a:solidFill>
                      <a:prstDash val="solid"/>
                      <a:round/>
                      <a:headEnd type="none" w="med" len="med"/>
                      <a:tailEnd type="none" w="med" len="med"/>
                    </a:lnR>
                    <a:solidFill>
                      <a:srgbClr val="E9EDF4"/>
                    </a:solidFill>
                  </a:tcPr>
                </a:tc>
                <a:tc>
                  <a:txBody>
                    <a:bodyPr/>
                    <a:lstStyle/>
                    <a:p>
                      <a:pPr algn="l"/>
                      <a:r>
                        <a:rPr lang="el-GR" sz="1500" dirty="0">
                          <a:latin typeface="Calibri" panose="020F0502020204030204" pitchFamily="34" charset="0"/>
                          <a:cs typeface="Calibri" panose="020F0502020204030204" pitchFamily="34" charset="0"/>
                        </a:rPr>
                        <a:t>ΔΕΠ&lt;=0: 0</a:t>
                      </a:r>
                    </a:p>
                    <a:p>
                      <a:pPr algn="l"/>
                      <a:r>
                        <a:rPr lang="el-GR" sz="1500" dirty="0">
                          <a:latin typeface="Calibri" panose="020F0502020204030204" pitchFamily="34" charset="0"/>
                          <a:cs typeface="Calibri" panose="020F0502020204030204" pitchFamily="34" charset="0"/>
                        </a:rPr>
                        <a:t>ΔΕΠ&gt;1:100</a:t>
                      </a:r>
                    </a:p>
                    <a:p>
                      <a:pPr algn="l"/>
                      <a:r>
                        <a:rPr lang="el-GR" sz="1500" dirty="0">
                          <a:latin typeface="Calibri" panose="020F0502020204030204" pitchFamily="34" charset="0"/>
                          <a:cs typeface="Calibri" panose="020F0502020204030204" pitchFamily="34" charset="0"/>
                        </a:rPr>
                        <a:t>Σε άλλες περιπτώσεις ΔΕΠ*100</a:t>
                      </a:r>
                    </a:p>
                  </a:txBody>
                  <a:tcPr anchor="ctr">
                    <a:lnL w="12700" cap="flat" cmpd="sng" algn="ctr">
                      <a:solidFill>
                        <a:schemeClr val="bg1"/>
                      </a:solidFill>
                      <a:prstDash val="solid"/>
                      <a:round/>
                      <a:headEnd type="none" w="med" len="med"/>
                      <a:tailEnd type="none" w="med" len="med"/>
                    </a:lnL>
                    <a:solidFill>
                      <a:srgbClr val="E9EDF4"/>
                    </a:solidFill>
                  </a:tcPr>
                </a:tc>
                <a:extLst>
                  <a:ext uri="{0D108BD9-81ED-4DB2-BD59-A6C34878D82A}">
                    <a16:rowId xmlns:a16="http://schemas.microsoft.com/office/drawing/2014/main" val="10001"/>
                  </a:ext>
                </a:extLst>
              </a:tr>
              <a:tr h="499863">
                <a:tc gridSpan="2">
                  <a:txBody>
                    <a:bodyPr/>
                    <a:lstStyle/>
                    <a:p>
                      <a:pPr algn="r"/>
                      <a:endParaRPr lang="en-US" sz="1700" b="1" dirty="0"/>
                    </a:p>
                  </a:txBody>
                  <a:tcPr anchor="ctr">
                    <a:solidFill>
                      <a:srgbClr val="E9EDF4"/>
                    </a:solidFill>
                  </a:tcPr>
                </a:tc>
                <a:tc hMerge="1">
                  <a:txBody>
                    <a:bodyPr/>
                    <a:lstStyle/>
                    <a:p>
                      <a:pPr algn="ctr"/>
                      <a:endParaRPr lang="en-US" sz="1400" dirty="0"/>
                    </a:p>
                  </a:txBody>
                  <a:tcPr anchor="ctr">
                    <a:solidFill>
                      <a:srgbClr val="E9EDF4"/>
                    </a:solidFill>
                  </a:tcPr>
                </a:tc>
                <a:tc>
                  <a:txBody>
                    <a:bodyPr/>
                    <a:lstStyle/>
                    <a:p>
                      <a:pPr algn="ctr"/>
                      <a:endParaRPr lang="en-US" sz="1700" b="1" dirty="0"/>
                    </a:p>
                  </a:txBody>
                  <a:tcPr anchor="ctr">
                    <a:solidFill>
                      <a:srgbClr val="E9EDF4"/>
                    </a:solidFill>
                  </a:tcPr>
                </a:tc>
                <a:tc>
                  <a:txBody>
                    <a:bodyPr/>
                    <a:lstStyle/>
                    <a:p>
                      <a:pPr algn="ctr"/>
                      <a:endParaRPr lang="en-US" sz="1700" b="1" dirty="0"/>
                    </a:p>
                  </a:txBody>
                  <a:tcPr anchor="ctr">
                    <a:solidFill>
                      <a:srgbClr val="E9EDF4"/>
                    </a:solidFill>
                  </a:tcPr>
                </a:tc>
                <a:tc gridSpan="2">
                  <a:txBody>
                    <a:bodyPr/>
                    <a:lstStyle/>
                    <a:p>
                      <a:endParaRPr lang="el-GR" sz="1800" b="0" i="0" u="none" strike="noStrike" kern="1200" baseline="0" dirty="0">
                        <a:solidFill>
                          <a:schemeClr val="dk1"/>
                        </a:solidFill>
                        <a:latin typeface="+mn-lt"/>
                        <a:ea typeface="+mn-ea"/>
                        <a:cs typeface="+mn-cs"/>
                      </a:endParaRPr>
                    </a:p>
                  </a:txBody>
                  <a:tcPr anchor="ctr">
                    <a:lnR w="12700" cap="flat" cmpd="sng" algn="ctr">
                      <a:solidFill>
                        <a:schemeClr val="bg1"/>
                      </a:solidFill>
                      <a:prstDash val="solid"/>
                      <a:round/>
                      <a:headEnd type="none" w="med" len="med"/>
                      <a:tailEnd type="none" w="med" len="med"/>
                    </a:lnR>
                    <a:solidFill>
                      <a:srgbClr val="E9EDF4"/>
                    </a:solidFill>
                  </a:tcPr>
                </a:tc>
                <a:tc hMerge="1">
                  <a:txBody>
                    <a:bodyPr/>
                    <a:lstStyle/>
                    <a:p>
                      <a:pPr algn="just"/>
                      <a:endParaRPr lang="en-US" sz="1600" dirty="0"/>
                    </a:p>
                  </a:txBody>
                  <a:tcPr anchor="ctr">
                    <a:lnL w="12700" cap="flat" cmpd="sng" algn="ctr">
                      <a:solidFill>
                        <a:schemeClr val="bg1"/>
                      </a:solidFill>
                      <a:prstDash val="solid"/>
                      <a:round/>
                      <a:headEnd type="none" w="med" len="med"/>
                      <a:tailEnd type="none" w="med" len="med"/>
                    </a:lnL>
                    <a:solidFill>
                      <a:srgbClr val="E9EDF4"/>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683340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14191" y="1585202"/>
            <a:ext cx="7416824"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200"/>
              </a:spcBef>
              <a:spcAft>
                <a:spcPts val="200"/>
              </a:spcAft>
              <a:buNone/>
            </a:pPr>
            <a:endParaRPr lang="el-GR" sz="1500" dirty="0">
              <a:cs typeface="Calibri" panose="020F0502020204030204" pitchFamily="34" charset="0"/>
            </a:endParaRPr>
          </a:p>
          <a:p>
            <a:pPr marL="0" indent="0" algn="just">
              <a:spcBef>
                <a:spcPts val="200"/>
              </a:spcBef>
              <a:spcAft>
                <a:spcPts val="200"/>
              </a:spcAft>
              <a:buNone/>
            </a:pPr>
            <a:r>
              <a:rPr lang="el-GR" sz="1500" dirty="0">
                <a:cs typeface="Calibri" panose="020F0502020204030204" pitchFamily="34" charset="0"/>
              </a:rPr>
              <a:t>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834319"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Αξιολόγηση προτάσεων</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graphicFrame>
        <p:nvGraphicFramePr>
          <p:cNvPr id="11" name="Table 10">
            <a:extLst>
              <a:ext uri="{FF2B5EF4-FFF2-40B4-BE49-F238E27FC236}">
                <a16:creationId xmlns:a16="http://schemas.microsoft.com/office/drawing/2014/main" id="{210971BC-628D-4C38-92F9-6444E97FE8EB}"/>
              </a:ext>
            </a:extLst>
          </p:cNvPr>
          <p:cNvGraphicFramePr>
            <a:graphicFrameLocks noGrp="1"/>
          </p:cNvGraphicFramePr>
          <p:nvPr>
            <p:extLst>
              <p:ext uri="{D42A27DB-BD31-4B8C-83A1-F6EECF244321}">
                <p14:modId xmlns:p14="http://schemas.microsoft.com/office/powerpoint/2010/main" val="1758165042"/>
              </p:ext>
            </p:extLst>
          </p:nvPr>
        </p:nvGraphicFramePr>
        <p:xfrm>
          <a:off x="251521" y="1309832"/>
          <a:ext cx="8506364" cy="5035488"/>
        </p:xfrm>
        <a:graphic>
          <a:graphicData uri="http://schemas.openxmlformats.org/drawingml/2006/table">
            <a:tbl>
              <a:tblPr firstRow="1" bandRow="1">
                <a:tableStyleId>{5C22544A-7EE6-4342-B048-85BDC9FD1C3A}</a:tableStyleId>
              </a:tblPr>
              <a:tblGrid>
                <a:gridCol w="1511070">
                  <a:extLst>
                    <a:ext uri="{9D8B030D-6E8A-4147-A177-3AD203B41FA5}">
                      <a16:colId xmlns:a16="http://schemas.microsoft.com/office/drawing/2014/main" val="20000"/>
                    </a:ext>
                  </a:extLst>
                </a:gridCol>
                <a:gridCol w="1549631">
                  <a:extLst>
                    <a:ext uri="{9D8B030D-6E8A-4147-A177-3AD203B41FA5}">
                      <a16:colId xmlns:a16="http://schemas.microsoft.com/office/drawing/2014/main" val="20001"/>
                    </a:ext>
                  </a:extLst>
                </a:gridCol>
                <a:gridCol w="598899">
                  <a:extLst>
                    <a:ext uri="{9D8B030D-6E8A-4147-A177-3AD203B41FA5}">
                      <a16:colId xmlns:a16="http://schemas.microsoft.com/office/drawing/2014/main" val="20002"/>
                    </a:ext>
                  </a:extLst>
                </a:gridCol>
                <a:gridCol w="598899">
                  <a:extLst>
                    <a:ext uri="{9D8B030D-6E8A-4147-A177-3AD203B41FA5}">
                      <a16:colId xmlns:a16="http://schemas.microsoft.com/office/drawing/2014/main" val="20004"/>
                    </a:ext>
                  </a:extLst>
                </a:gridCol>
                <a:gridCol w="1283355">
                  <a:extLst>
                    <a:ext uri="{9D8B030D-6E8A-4147-A177-3AD203B41FA5}">
                      <a16:colId xmlns:a16="http://schemas.microsoft.com/office/drawing/2014/main" val="20003"/>
                    </a:ext>
                  </a:extLst>
                </a:gridCol>
                <a:gridCol w="2964510">
                  <a:extLst>
                    <a:ext uri="{9D8B030D-6E8A-4147-A177-3AD203B41FA5}">
                      <a16:colId xmlns:a16="http://schemas.microsoft.com/office/drawing/2014/main" val="20005"/>
                    </a:ext>
                  </a:extLst>
                </a:gridCol>
              </a:tblGrid>
              <a:tr h="837147">
                <a:tc>
                  <a:txBody>
                    <a:bodyPr/>
                    <a:lstStyle/>
                    <a:p>
                      <a:pPr algn="ctr"/>
                      <a:r>
                        <a:rPr lang="el-GR" sz="1700" dirty="0"/>
                        <a:t>Κατηγορία</a:t>
                      </a:r>
                    </a:p>
                  </a:txBody>
                  <a:tcPr anchor="ctr">
                    <a:solidFill>
                      <a:srgbClr val="0F6991"/>
                    </a:solidFill>
                  </a:tcPr>
                </a:tc>
                <a:tc>
                  <a:txBody>
                    <a:bodyPr/>
                    <a:lstStyle/>
                    <a:p>
                      <a:pPr algn="ctr"/>
                      <a:r>
                        <a:rPr lang="el-GR" sz="1700" dirty="0"/>
                        <a:t>Κριτήριο</a:t>
                      </a:r>
                    </a:p>
                  </a:txBody>
                  <a:tcPr anchor="ctr">
                    <a:solidFill>
                      <a:srgbClr val="0F6991"/>
                    </a:solidFill>
                  </a:tcPr>
                </a:tc>
                <a:tc>
                  <a:txBody>
                    <a:bodyPr/>
                    <a:lstStyle/>
                    <a:p>
                      <a:pPr algn="ctr"/>
                      <a:r>
                        <a:rPr lang="el-GR" sz="1700" dirty="0"/>
                        <a:t>ΜΑΧ</a:t>
                      </a:r>
                    </a:p>
                  </a:txBody>
                  <a:tcPr anchor="ctr">
                    <a:solidFill>
                      <a:srgbClr val="0F6991"/>
                    </a:solidFill>
                  </a:tcPr>
                </a:tc>
                <a:tc>
                  <a:txBody>
                    <a:bodyPr/>
                    <a:lstStyle/>
                    <a:p>
                      <a:pPr algn="ctr"/>
                      <a:r>
                        <a:rPr lang="el-GR" sz="1700" dirty="0"/>
                        <a:t>ΜΙΝ</a:t>
                      </a:r>
                    </a:p>
                  </a:txBody>
                  <a:tcPr anchor="ctr">
                    <a:solidFill>
                      <a:srgbClr val="0F6991"/>
                    </a:solidFill>
                  </a:tcPr>
                </a:tc>
                <a:tc>
                  <a:txBody>
                    <a:bodyPr/>
                    <a:lstStyle/>
                    <a:p>
                      <a:pPr algn="ctr"/>
                      <a:r>
                        <a:rPr lang="el-GR" sz="1700" dirty="0"/>
                        <a:t>Συντελεστής</a:t>
                      </a:r>
                    </a:p>
                    <a:p>
                      <a:pPr algn="ctr"/>
                      <a:r>
                        <a:rPr lang="el-GR" sz="1700" dirty="0"/>
                        <a:t>Στάθμισης</a:t>
                      </a:r>
                    </a:p>
                  </a:txBody>
                  <a:tcPr anchor="ctr">
                    <a:lnR w="12700" cap="flat" cmpd="sng" algn="ctr">
                      <a:solidFill>
                        <a:schemeClr val="bg1"/>
                      </a:solidFill>
                      <a:prstDash val="solid"/>
                      <a:round/>
                      <a:headEnd type="none" w="med" len="med"/>
                      <a:tailEnd type="none" w="med" len="med"/>
                    </a:lnR>
                    <a:solidFill>
                      <a:srgbClr val="0F699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700" dirty="0"/>
                        <a:t>Υπολογισμός</a:t>
                      </a:r>
                    </a:p>
                  </a:txBody>
                  <a:tcPr anchor="ctr">
                    <a:lnL w="12700" cap="flat" cmpd="sng" algn="ctr">
                      <a:solidFill>
                        <a:schemeClr val="bg1"/>
                      </a:solidFill>
                      <a:prstDash val="solid"/>
                      <a:round/>
                      <a:headEnd type="none" w="med" len="med"/>
                      <a:tailEnd type="none" w="med" len="med"/>
                    </a:lnL>
                    <a:solidFill>
                      <a:srgbClr val="0F6991"/>
                    </a:solidFill>
                  </a:tcPr>
                </a:tc>
                <a:extLst>
                  <a:ext uri="{0D108BD9-81ED-4DB2-BD59-A6C34878D82A}">
                    <a16:rowId xmlns:a16="http://schemas.microsoft.com/office/drawing/2014/main" val="10000"/>
                  </a:ext>
                </a:extLst>
              </a:tr>
              <a:tr h="361295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500" b="1" dirty="0">
                          <a:latin typeface="Calibri" panose="020F0502020204030204" pitchFamily="34" charset="0"/>
                          <a:cs typeface="Calibri" panose="020F0502020204030204" pitchFamily="34" charset="0"/>
                        </a:rPr>
                        <a:t>Εξασφάλιση ιδιωτικής συμμετοχής Επενδυτικού Σχεδίου</a:t>
                      </a:r>
                      <a:endParaRPr lang="en-US" sz="1500" b="1" dirty="0">
                        <a:latin typeface="Calibri" panose="020F0502020204030204" pitchFamily="34" charset="0"/>
                        <a:cs typeface="Calibri" panose="020F0502020204030204" pitchFamily="34" charset="0"/>
                      </a:endParaRPr>
                    </a:p>
                  </a:txBody>
                  <a:tcPr anchor="ctr">
                    <a:solidFill>
                      <a:srgbClr val="E9EDF4"/>
                    </a:solidFill>
                  </a:tcPr>
                </a:tc>
                <a:tc>
                  <a:txBody>
                    <a:bodyPr/>
                    <a:lstStyle/>
                    <a:p>
                      <a:pPr algn="l"/>
                      <a:r>
                        <a:rPr lang="el-GR" sz="1500" dirty="0">
                          <a:latin typeface="Calibri" panose="020F0502020204030204" pitchFamily="34" charset="0"/>
                          <a:cs typeface="Calibri" panose="020F0502020204030204" pitchFamily="34" charset="0"/>
                        </a:rPr>
                        <a:t>Εξασφάλιση από τους εταίρους/μετόχους της εταιρίας της Ιδιωτικής Συμμετοχής</a:t>
                      </a:r>
                      <a:endParaRPr lang="en-US" sz="1500" dirty="0">
                        <a:latin typeface="Calibri" panose="020F0502020204030204" pitchFamily="34" charset="0"/>
                        <a:cs typeface="Calibri" panose="020F0502020204030204" pitchFamily="34" charset="0"/>
                      </a:endParaRPr>
                    </a:p>
                  </a:txBody>
                  <a:tcPr anchor="ctr">
                    <a:solidFill>
                      <a:srgbClr val="E9EDF4"/>
                    </a:solidFill>
                  </a:tcPr>
                </a:tc>
                <a:tc>
                  <a:txBody>
                    <a:bodyPr/>
                    <a:lstStyle/>
                    <a:p>
                      <a:pPr algn="ctr"/>
                      <a:r>
                        <a:rPr lang="el-GR" sz="1500" dirty="0">
                          <a:latin typeface="Calibri" panose="020F0502020204030204" pitchFamily="34" charset="0"/>
                          <a:cs typeface="Calibri" panose="020F0502020204030204" pitchFamily="34" charset="0"/>
                        </a:rPr>
                        <a:t>100</a:t>
                      </a:r>
                      <a:endParaRPr lang="en-US" sz="1500" dirty="0">
                        <a:latin typeface="Calibri" panose="020F0502020204030204" pitchFamily="34" charset="0"/>
                        <a:cs typeface="Calibri" panose="020F0502020204030204" pitchFamily="34" charset="0"/>
                      </a:endParaRPr>
                    </a:p>
                  </a:txBody>
                  <a:tcPr anchor="ctr">
                    <a:solidFill>
                      <a:srgbClr val="E9EDF4"/>
                    </a:solidFill>
                  </a:tcPr>
                </a:tc>
                <a:tc>
                  <a:txBody>
                    <a:bodyPr/>
                    <a:lstStyle/>
                    <a:p>
                      <a:pPr algn="ctr"/>
                      <a:r>
                        <a:rPr lang="el-GR" sz="1500" dirty="0">
                          <a:latin typeface="Calibri" panose="020F0502020204030204" pitchFamily="34" charset="0"/>
                          <a:cs typeface="Calibri" panose="020F0502020204030204" pitchFamily="34" charset="0"/>
                        </a:rPr>
                        <a:t>0</a:t>
                      </a:r>
                      <a:endParaRPr lang="en-US" sz="1500" dirty="0">
                        <a:latin typeface="Calibri" panose="020F0502020204030204" pitchFamily="34" charset="0"/>
                        <a:cs typeface="Calibri" panose="020F0502020204030204" pitchFamily="34" charset="0"/>
                      </a:endParaRPr>
                    </a:p>
                  </a:txBody>
                  <a:tcPr anchor="ctr">
                    <a:solidFill>
                      <a:srgbClr val="E9EDF4"/>
                    </a:solidFill>
                  </a:tcPr>
                </a:tc>
                <a:tc>
                  <a:txBody>
                    <a:bodyPr/>
                    <a:lstStyle/>
                    <a:p>
                      <a:pPr algn="ctr"/>
                      <a:r>
                        <a:rPr lang="el-GR" sz="1500" dirty="0">
                          <a:latin typeface="Calibri" panose="020F0502020204030204" pitchFamily="34" charset="0"/>
                          <a:cs typeface="Calibri" panose="020F0502020204030204" pitchFamily="34" charset="0"/>
                        </a:rPr>
                        <a:t>25%</a:t>
                      </a:r>
                      <a:endParaRPr lang="en-US" sz="1500" dirty="0">
                        <a:latin typeface="Calibri" panose="020F0502020204030204" pitchFamily="34" charset="0"/>
                        <a:cs typeface="Calibri" panose="020F0502020204030204" pitchFamily="34" charset="0"/>
                      </a:endParaRPr>
                    </a:p>
                  </a:txBody>
                  <a:tcPr anchor="ctr">
                    <a:lnR w="12700" cap="flat" cmpd="sng" algn="ctr">
                      <a:solidFill>
                        <a:schemeClr val="bg1"/>
                      </a:solidFill>
                      <a:prstDash val="solid"/>
                      <a:round/>
                      <a:headEnd type="none" w="med" len="med"/>
                      <a:tailEnd type="none" w="med" len="med"/>
                    </a:lnR>
                    <a:solidFill>
                      <a:srgbClr val="E9EDF4"/>
                    </a:solidFill>
                  </a:tcPr>
                </a:tc>
                <a:tc>
                  <a:txBody>
                    <a:bodyPr/>
                    <a:lstStyle/>
                    <a:p>
                      <a:pPr algn="l"/>
                      <a:r>
                        <a:rPr lang="el-GR" sz="1500" dirty="0">
                          <a:latin typeface="Calibri" panose="020F0502020204030204" pitchFamily="34" charset="0"/>
                          <a:cs typeface="Calibri" panose="020F0502020204030204" pitchFamily="34" charset="0"/>
                        </a:rPr>
                        <a:t>Εξασφάλιση της ιδιωτικής συμμετοχής (ΙΣ) 1.1. εξ ολοκλήρου με ίδια κεφάλαια ή</a:t>
                      </a:r>
                    </a:p>
                    <a:p>
                      <a:pPr algn="l"/>
                      <a:r>
                        <a:rPr lang="el-GR" sz="1500" dirty="0">
                          <a:latin typeface="Calibri" panose="020F0502020204030204" pitchFamily="34" charset="0"/>
                          <a:cs typeface="Calibri" panose="020F0502020204030204" pitchFamily="34" charset="0"/>
                        </a:rPr>
                        <a:t>1.2. εξ ολοκλήρου με βεβαιωμένο δανεισμό (σύμβαση ή έγκριση σύμβασης δανείου) από Τράπεζα ή</a:t>
                      </a:r>
                    </a:p>
                    <a:p>
                      <a:pPr algn="l"/>
                      <a:r>
                        <a:rPr lang="el-GR" sz="1500" dirty="0">
                          <a:latin typeface="Calibri" panose="020F0502020204030204" pitchFamily="34" charset="0"/>
                          <a:cs typeface="Calibri" panose="020F0502020204030204" pitchFamily="34" charset="0"/>
                        </a:rPr>
                        <a:t>1.3. από συνδυασμό των ανωτέρω. Εξασφάλιση της ιδιωτικής συμμετοχής σε ποσοστό 100%: 100 Εξασφάλιση της ιδιωτικής συμμετοχής σε ποσοστό 0%: 0 Υπολογισμός υπόλοιπων τιμών βάσει: 0&lt;=ΙΣ&lt;=1: (100*ΙΣ), όπου ΙΣ είναι το πηλίκο: εξασφαλισμένη ιδιωτική συμμετοχή σύνολο ιδιωτικής συμμετοχής.</a:t>
                      </a:r>
                    </a:p>
                  </a:txBody>
                  <a:tcPr anchor="ctr">
                    <a:lnL w="12700" cap="flat" cmpd="sng" algn="ctr">
                      <a:solidFill>
                        <a:schemeClr val="bg1"/>
                      </a:solidFill>
                      <a:prstDash val="solid"/>
                      <a:round/>
                      <a:headEnd type="none" w="med" len="med"/>
                      <a:tailEnd type="none" w="med" len="med"/>
                    </a:lnL>
                    <a:solidFill>
                      <a:srgbClr val="E9EDF4"/>
                    </a:solidFill>
                  </a:tcPr>
                </a:tc>
                <a:extLst>
                  <a:ext uri="{0D108BD9-81ED-4DB2-BD59-A6C34878D82A}">
                    <a16:rowId xmlns:a16="http://schemas.microsoft.com/office/drawing/2014/main" val="10001"/>
                  </a:ext>
                </a:extLst>
              </a:tr>
              <a:tr h="417768">
                <a:tc gridSpan="2">
                  <a:txBody>
                    <a:bodyPr/>
                    <a:lstStyle/>
                    <a:p>
                      <a:pPr algn="r"/>
                      <a:endParaRPr lang="en-US" sz="1700" b="1" dirty="0"/>
                    </a:p>
                  </a:txBody>
                  <a:tcPr anchor="ctr">
                    <a:solidFill>
                      <a:srgbClr val="E9EDF4"/>
                    </a:solidFill>
                  </a:tcPr>
                </a:tc>
                <a:tc hMerge="1">
                  <a:txBody>
                    <a:bodyPr/>
                    <a:lstStyle/>
                    <a:p>
                      <a:pPr algn="ctr"/>
                      <a:endParaRPr lang="en-US" sz="1400" dirty="0"/>
                    </a:p>
                  </a:txBody>
                  <a:tcPr anchor="ctr">
                    <a:solidFill>
                      <a:srgbClr val="E9EDF4"/>
                    </a:solidFill>
                  </a:tcPr>
                </a:tc>
                <a:tc>
                  <a:txBody>
                    <a:bodyPr/>
                    <a:lstStyle/>
                    <a:p>
                      <a:pPr algn="ctr"/>
                      <a:endParaRPr lang="en-US" sz="1700" b="1" dirty="0"/>
                    </a:p>
                  </a:txBody>
                  <a:tcPr anchor="ctr">
                    <a:solidFill>
                      <a:srgbClr val="E9EDF4"/>
                    </a:solidFill>
                  </a:tcPr>
                </a:tc>
                <a:tc>
                  <a:txBody>
                    <a:bodyPr/>
                    <a:lstStyle/>
                    <a:p>
                      <a:pPr algn="ctr"/>
                      <a:endParaRPr lang="en-US" sz="1700" b="1" dirty="0"/>
                    </a:p>
                  </a:txBody>
                  <a:tcPr anchor="ctr">
                    <a:solidFill>
                      <a:srgbClr val="E9EDF4"/>
                    </a:solidFill>
                  </a:tcPr>
                </a:tc>
                <a:tc gridSpan="2">
                  <a:txBody>
                    <a:bodyPr/>
                    <a:lstStyle/>
                    <a:p>
                      <a:endParaRPr lang="el-GR" sz="1800" b="0" i="0" u="none" strike="noStrike" kern="1200" baseline="0" dirty="0">
                        <a:solidFill>
                          <a:schemeClr val="dk1"/>
                        </a:solidFill>
                        <a:latin typeface="+mn-lt"/>
                        <a:ea typeface="+mn-ea"/>
                        <a:cs typeface="+mn-cs"/>
                      </a:endParaRPr>
                    </a:p>
                  </a:txBody>
                  <a:tcPr anchor="ctr">
                    <a:lnR w="12700" cap="flat" cmpd="sng" algn="ctr">
                      <a:solidFill>
                        <a:schemeClr val="bg1"/>
                      </a:solidFill>
                      <a:prstDash val="solid"/>
                      <a:round/>
                      <a:headEnd type="none" w="med" len="med"/>
                      <a:tailEnd type="none" w="med" len="med"/>
                    </a:lnR>
                    <a:solidFill>
                      <a:srgbClr val="E9EDF4"/>
                    </a:solidFill>
                  </a:tcPr>
                </a:tc>
                <a:tc hMerge="1">
                  <a:txBody>
                    <a:bodyPr/>
                    <a:lstStyle/>
                    <a:p>
                      <a:pPr algn="just"/>
                      <a:endParaRPr lang="en-US" sz="1600" dirty="0"/>
                    </a:p>
                  </a:txBody>
                  <a:tcPr anchor="ctr">
                    <a:lnL w="12700" cap="flat" cmpd="sng" algn="ctr">
                      <a:solidFill>
                        <a:schemeClr val="bg1"/>
                      </a:solidFill>
                      <a:prstDash val="solid"/>
                      <a:round/>
                      <a:headEnd type="none" w="med" len="med"/>
                      <a:tailEnd type="none" w="med" len="med"/>
                    </a:lnL>
                    <a:solidFill>
                      <a:srgbClr val="E9EDF4"/>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986228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14191" y="1585202"/>
            <a:ext cx="7416824"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200"/>
              </a:spcBef>
              <a:spcAft>
                <a:spcPts val="200"/>
              </a:spcAft>
              <a:buNone/>
            </a:pPr>
            <a:endParaRPr lang="el-GR" sz="1500" dirty="0">
              <a:cs typeface="Calibri" panose="020F0502020204030204" pitchFamily="34" charset="0"/>
            </a:endParaRPr>
          </a:p>
          <a:p>
            <a:pPr marL="0" indent="0" algn="just">
              <a:spcBef>
                <a:spcPts val="200"/>
              </a:spcBef>
              <a:spcAft>
                <a:spcPts val="200"/>
              </a:spcAft>
              <a:buNone/>
            </a:pPr>
            <a:r>
              <a:rPr lang="el-GR" sz="1500" dirty="0">
                <a:cs typeface="Calibri" panose="020F0502020204030204" pitchFamily="34" charset="0"/>
              </a:rPr>
              <a:t>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834319"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Αξιολόγηση προτάσεων</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graphicFrame>
        <p:nvGraphicFramePr>
          <p:cNvPr id="9" name="Table 8">
            <a:extLst>
              <a:ext uri="{FF2B5EF4-FFF2-40B4-BE49-F238E27FC236}">
                <a16:creationId xmlns:a16="http://schemas.microsoft.com/office/drawing/2014/main" id="{984D76B1-3A22-4E5F-BD3A-C5F98C51D072}"/>
              </a:ext>
            </a:extLst>
          </p:cNvPr>
          <p:cNvGraphicFramePr>
            <a:graphicFrameLocks noGrp="1"/>
          </p:cNvGraphicFramePr>
          <p:nvPr>
            <p:extLst>
              <p:ext uri="{D42A27DB-BD31-4B8C-83A1-F6EECF244321}">
                <p14:modId xmlns:p14="http://schemas.microsoft.com/office/powerpoint/2010/main" val="4005352577"/>
              </p:ext>
            </p:extLst>
          </p:nvPr>
        </p:nvGraphicFramePr>
        <p:xfrm>
          <a:off x="251520" y="1263576"/>
          <a:ext cx="8574216" cy="5151639"/>
        </p:xfrm>
        <a:graphic>
          <a:graphicData uri="http://schemas.openxmlformats.org/drawingml/2006/table">
            <a:tbl>
              <a:tblPr firstRow="1" bandRow="1">
                <a:tableStyleId>{5C22544A-7EE6-4342-B048-85BDC9FD1C3A}</a:tableStyleId>
              </a:tblPr>
              <a:tblGrid>
                <a:gridCol w="1446714">
                  <a:extLst>
                    <a:ext uri="{9D8B030D-6E8A-4147-A177-3AD203B41FA5}">
                      <a16:colId xmlns:a16="http://schemas.microsoft.com/office/drawing/2014/main" val="20000"/>
                    </a:ext>
                  </a:extLst>
                </a:gridCol>
                <a:gridCol w="2498097">
                  <a:extLst>
                    <a:ext uri="{9D8B030D-6E8A-4147-A177-3AD203B41FA5}">
                      <a16:colId xmlns:a16="http://schemas.microsoft.com/office/drawing/2014/main" val="20001"/>
                    </a:ext>
                  </a:extLst>
                </a:gridCol>
                <a:gridCol w="810194">
                  <a:extLst>
                    <a:ext uri="{9D8B030D-6E8A-4147-A177-3AD203B41FA5}">
                      <a16:colId xmlns:a16="http://schemas.microsoft.com/office/drawing/2014/main" val="20002"/>
                    </a:ext>
                  </a:extLst>
                </a:gridCol>
                <a:gridCol w="857359">
                  <a:extLst>
                    <a:ext uri="{9D8B030D-6E8A-4147-A177-3AD203B41FA5}">
                      <a16:colId xmlns:a16="http://schemas.microsoft.com/office/drawing/2014/main" val="20004"/>
                    </a:ext>
                  </a:extLst>
                </a:gridCol>
                <a:gridCol w="2961852">
                  <a:extLst>
                    <a:ext uri="{9D8B030D-6E8A-4147-A177-3AD203B41FA5}">
                      <a16:colId xmlns:a16="http://schemas.microsoft.com/office/drawing/2014/main" val="20003"/>
                    </a:ext>
                  </a:extLst>
                </a:gridCol>
              </a:tblGrid>
              <a:tr h="397151">
                <a:tc>
                  <a:txBody>
                    <a:bodyPr/>
                    <a:lstStyle/>
                    <a:p>
                      <a:pPr algn="ctr"/>
                      <a:r>
                        <a:rPr lang="el-GR" sz="1400" dirty="0"/>
                        <a:t>Κατηγορία</a:t>
                      </a:r>
                    </a:p>
                  </a:txBody>
                  <a:tcPr anchor="ctr">
                    <a:solidFill>
                      <a:srgbClr val="0F6991"/>
                    </a:solidFill>
                  </a:tcPr>
                </a:tc>
                <a:tc>
                  <a:txBody>
                    <a:bodyPr/>
                    <a:lstStyle/>
                    <a:p>
                      <a:pPr algn="ctr"/>
                      <a:r>
                        <a:rPr lang="el-GR" sz="1400" dirty="0"/>
                        <a:t>Κριτήριο</a:t>
                      </a:r>
                    </a:p>
                  </a:txBody>
                  <a:tcPr anchor="ctr">
                    <a:solidFill>
                      <a:srgbClr val="0F6991"/>
                    </a:solidFill>
                  </a:tcPr>
                </a:tc>
                <a:tc>
                  <a:txBody>
                    <a:bodyPr/>
                    <a:lstStyle/>
                    <a:p>
                      <a:pPr algn="ctr"/>
                      <a:r>
                        <a:rPr lang="el-GR" sz="1400" dirty="0"/>
                        <a:t>ΜΑΧ</a:t>
                      </a:r>
                    </a:p>
                  </a:txBody>
                  <a:tcPr anchor="ctr">
                    <a:solidFill>
                      <a:srgbClr val="0F6991"/>
                    </a:solidFill>
                  </a:tcPr>
                </a:tc>
                <a:tc>
                  <a:txBody>
                    <a:bodyPr/>
                    <a:lstStyle/>
                    <a:p>
                      <a:pPr algn="ctr"/>
                      <a:r>
                        <a:rPr lang="el-GR" sz="1400" dirty="0"/>
                        <a:t>ΜΙΝ</a:t>
                      </a:r>
                    </a:p>
                  </a:txBody>
                  <a:tcPr anchor="ctr">
                    <a:solidFill>
                      <a:srgbClr val="0F6991"/>
                    </a:solidFill>
                  </a:tcPr>
                </a:tc>
                <a:tc>
                  <a:txBody>
                    <a:bodyPr/>
                    <a:lstStyle/>
                    <a:p>
                      <a:pPr algn="ctr"/>
                      <a:r>
                        <a:rPr lang="el-GR" sz="1400" dirty="0"/>
                        <a:t>Υπολογισμός</a:t>
                      </a:r>
                    </a:p>
                  </a:txBody>
                  <a:tcPr anchor="ctr">
                    <a:solidFill>
                      <a:srgbClr val="0F6991"/>
                    </a:solidFill>
                  </a:tcPr>
                </a:tc>
                <a:extLst>
                  <a:ext uri="{0D108BD9-81ED-4DB2-BD59-A6C34878D82A}">
                    <a16:rowId xmlns:a16="http://schemas.microsoft.com/office/drawing/2014/main" val="10000"/>
                  </a:ext>
                </a:extLst>
              </a:tr>
              <a:tr h="3809608">
                <a:tc>
                  <a:txBody>
                    <a:bodyPr/>
                    <a:lstStyle/>
                    <a:p>
                      <a:pPr algn="l"/>
                      <a:r>
                        <a:rPr lang="el-GR" sz="1400" b="1" dirty="0">
                          <a:latin typeface="Calibri" panose="020F0502020204030204" pitchFamily="34" charset="0"/>
                          <a:cs typeface="Calibri" panose="020F0502020204030204" pitchFamily="34" charset="0"/>
                        </a:rPr>
                        <a:t>Τόπος υλοποίησης του επενδυτικού σχεδίου</a:t>
                      </a:r>
                      <a:endParaRPr lang="en-US" sz="1400" b="1" dirty="0">
                        <a:latin typeface="Calibri" panose="020F0502020204030204" pitchFamily="34" charset="0"/>
                        <a:cs typeface="Calibri" panose="020F0502020204030204" pitchFamily="34" charset="0"/>
                      </a:endParaRPr>
                    </a:p>
                  </a:txBody>
                  <a:tcPr anchor="ctr">
                    <a:solidFill>
                      <a:srgbClr val="E9EDF4"/>
                    </a:solidFill>
                  </a:tcPr>
                </a:tc>
                <a:tc>
                  <a:txBody>
                    <a:bodyPr/>
                    <a:lstStyle/>
                    <a:p>
                      <a:r>
                        <a:rPr lang="el-GR" sz="1400" dirty="0">
                          <a:latin typeface="Calibri" panose="020F0502020204030204" pitchFamily="34" charset="0"/>
                          <a:cs typeface="Calibri" panose="020F0502020204030204" pitchFamily="34" charset="0"/>
                        </a:rPr>
                        <a:t>Εξετάζεται αν ο τόπος υλοποίησης του επενδυτικού σχεδίου εμπίπτει στις παρακάτω ειδικές περιοχές: </a:t>
                      </a:r>
                    </a:p>
                    <a:p>
                      <a:r>
                        <a:rPr lang="el-GR" sz="1400" dirty="0">
                          <a:latin typeface="Calibri" panose="020F0502020204030204" pitchFamily="34" charset="0"/>
                          <a:cs typeface="Calibri" panose="020F0502020204030204" pitchFamily="34" charset="0"/>
                        </a:rPr>
                        <a:t>• ορεινή </a:t>
                      </a:r>
                    </a:p>
                    <a:p>
                      <a:r>
                        <a:rPr lang="el-GR" sz="1400" dirty="0">
                          <a:latin typeface="Calibri" panose="020F0502020204030204" pitchFamily="34" charset="0"/>
                          <a:cs typeface="Calibri" panose="020F0502020204030204" pitchFamily="34" charset="0"/>
                        </a:rPr>
                        <a:t>• παραμεθόρια απόσταση 30 χλμ από σύνορα, καθώς και τα νησιά της Περιφέρειας Βορείου Αιγαίου, της νήσου της Σαμοθράκης του Νομού Έβρου και του Νομού Δωδεκανήσων,</a:t>
                      </a:r>
                    </a:p>
                    <a:p>
                      <a:r>
                        <a:rPr lang="el-GR" sz="1400" dirty="0">
                          <a:latin typeface="Calibri" panose="020F0502020204030204" pitchFamily="34" charset="0"/>
                          <a:cs typeface="Calibri" panose="020F0502020204030204" pitchFamily="34" charset="0"/>
                        </a:rPr>
                        <a:t> • νησιά με πληθυσμό μικρότερο των 3.100 κατοίκων </a:t>
                      </a:r>
                    </a:p>
                    <a:p>
                      <a:r>
                        <a:rPr lang="el-GR" sz="1400" dirty="0">
                          <a:latin typeface="Calibri" panose="020F0502020204030204" pitchFamily="34" charset="0"/>
                          <a:cs typeface="Calibri" panose="020F0502020204030204" pitchFamily="34" charset="0"/>
                        </a:rPr>
                        <a:t>• περιοχές με μείωση μόνιμου πληθυσμού &gt; 30% διάστημα 2001- 2011</a:t>
                      </a:r>
                      <a:endParaRPr lang="en-US" sz="1400" dirty="0">
                        <a:latin typeface="Calibri" panose="020F0502020204030204" pitchFamily="34" charset="0"/>
                        <a:cs typeface="Calibri" panose="020F0502020204030204" pitchFamily="34" charset="0"/>
                      </a:endParaRPr>
                    </a:p>
                  </a:txBody>
                  <a:tcPr anchor="ctr">
                    <a:solidFill>
                      <a:srgbClr val="E9EDF4"/>
                    </a:solidFill>
                  </a:tcPr>
                </a:tc>
                <a:tc>
                  <a:txBody>
                    <a:bodyPr/>
                    <a:lstStyle/>
                    <a:p>
                      <a:pPr algn="ctr"/>
                      <a:r>
                        <a:rPr lang="el-GR" sz="1400" dirty="0">
                          <a:latin typeface="Calibri" panose="020F0502020204030204" pitchFamily="34" charset="0"/>
                          <a:cs typeface="Calibri" panose="020F0502020204030204" pitchFamily="34" charset="0"/>
                        </a:rPr>
                        <a:t>100</a:t>
                      </a:r>
                      <a:endParaRPr lang="en-US" sz="1400" dirty="0">
                        <a:latin typeface="Calibri" panose="020F0502020204030204" pitchFamily="34" charset="0"/>
                        <a:cs typeface="Calibri" panose="020F0502020204030204" pitchFamily="34" charset="0"/>
                      </a:endParaRPr>
                    </a:p>
                  </a:txBody>
                  <a:tcPr anchor="ctr">
                    <a:lnR w="12700" cap="flat" cmpd="sng" algn="ctr">
                      <a:solidFill>
                        <a:schemeClr val="bg1"/>
                      </a:solidFill>
                      <a:prstDash val="solid"/>
                      <a:round/>
                      <a:headEnd type="none" w="med" len="med"/>
                      <a:tailEnd type="none" w="med" len="med"/>
                    </a:lnR>
                    <a:solidFill>
                      <a:srgbClr val="E9EDF4"/>
                    </a:solidFill>
                  </a:tcPr>
                </a:tc>
                <a:tc>
                  <a:txBody>
                    <a:bodyPr/>
                    <a:lstStyle/>
                    <a:p>
                      <a:pPr algn="ctr"/>
                      <a:r>
                        <a:rPr lang="el-GR" sz="1400" dirty="0">
                          <a:latin typeface="Calibri" panose="020F0502020204030204" pitchFamily="34" charset="0"/>
                          <a:cs typeface="Calibri" panose="020F0502020204030204" pitchFamily="34" charset="0"/>
                        </a:rPr>
                        <a:t>0</a:t>
                      </a:r>
                      <a:endParaRPr lang="en-US" sz="1400" dirty="0">
                        <a:latin typeface="Calibri" panose="020F050202020403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solidFill>
                      <a:srgbClr val="E9EDF4"/>
                    </a:solidFill>
                  </a:tcPr>
                </a:tc>
                <a:tc>
                  <a:txBody>
                    <a:bodyPr/>
                    <a:lstStyle/>
                    <a:p>
                      <a:r>
                        <a:rPr lang="el-GR" sz="1400" i="1" dirty="0">
                          <a:solidFill>
                            <a:schemeClr val="tx1"/>
                          </a:solidFill>
                          <a:latin typeface="Calibri" panose="020F0502020204030204" pitchFamily="34" charset="0"/>
                          <a:cs typeface="Calibri" panose="020F0502020204030204" pitchFamily="34" charset="0"/>
                        </a:rPr>
                        <a:t>Ειδική περιοχή: 100 βαθμοί Λοιπές περιοχές: 0 βαθμοί</a:t>
                      </a:r>
                      <a:endParaRPr lang="en-US" sz="1400" i="1" dirty="0">
                        <a:solidFill>
                          <a:schemeClr val="tx1"/>
                        </a:solidFill>
                        <a:latin typeface="Calibri" panose="020F0502020204030204" pitchFamily="34" charset="0"/>
                        <a:cs typeface="Calibri" panose="020F0502020204030204" pitchFamily="34" charset="0"/>
                      </a:endParaRPr>
                    </a:p>
                  </a:txBody>
                  <a:tcPr anchor="ctr">
                    <a:solidFill>
                      <a:srgbClr val="E9EDF4"/>
                    </a:solidFill>
                  </a:tcPr>
                </a:tc>
                <a:extLst>
                  <a:ext uri="{0D108BD9-81ED-4DB2-BD59-A6C34878D82A}">
                    <a16:rowId xmlns:a16="http://schemas.microsoft.com/office/drawing/2014/main" val="10007"/>
                  </a:ext>
                </a:extLst>
              </a:tr>
              <a:tr h="910993">
                <a:tc gridSpan="2">
                  <a:txBody>
                    <a:bodyPr/>
                    <a:lstStyle/>
                    <a:p>
                      <a:pPr algn="r"/>
                      <a:r>
                        <a:rPr lang="el-GR" sz="1400" b="1" dirty="0"/>
                        <a:t>Σύνολο:</a:t>
                      </a:r>
                      <a:endParaRPr lang="en-US" sz="1400" b="1" dirty="0"/>
                    </a:p>
                  </a:txBody>
                  <a:tcPr anchor="ctr">
                    <a:lnR w="12700" cap="flat" cmpd="sng" algn="ctr">
                      <a:solidFill>
                        <a:schemeClr val="bg1"/>
                      </a:solidFill>
                      <a:prstDash val="solid"/>
                      <a:round/>
                      <a:headEnd type="none" w="med" len="med"/>
                      <a:tailEnd type="none" w="med" len="med"/>
                    </a:lnR>
                  </a:tcPr>
                </a:tc>
                <a:tc hMerge="1">
                  <a:txBody>
                    <a:bodyPr/>
                    <a:lstStyle/>
                    <a:p>
                      <a:pPr algn="ctr"/>
                      <a:endParaRPr lang="en-US" sz="1400" dirty="0"/>
                    </a:p>
                  </a:txBody>
                  <a:tcPr anchor="ctr"/>
                </a:tc>
                <a:tc>
                  <a:txBody>
                    <a:bodyPr/>
                    <a:lstStyle/>
                    <a:p>
                      <a:pPr algn="ctr"/>
                      <a:r>
                        <a:rPr lang="el-GR" sz="1400" b="1" dirty="0"/>
                        <a:t>100</a:t>
                      </a:r>
                      <a:endParaRPr lang="en-US" sz="14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l-GR" sz="1400" b="1" dirty="0"/>
                        <a:t>0</a:t>
                      </a:r>
                      <a:endParaRPr lang="en-US" sz="14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l"/>
                      <a:r>
                        <a:rPr lang="el-GR" sz="1400" b="1" dirty="0"/>
                        <a:t>Ως ελάχιστη αποδεκτή βαθμολογία για την έγκριση</a:t>
                      </a:r>
                    </a:p>
                    <a:p>
                      <a:pPr algn="l"/>
                      <a:r>
                        <a:rPr lang="el-GR" sz="1400" b="1" dirty="0"/>
                        <a:t>ενός επενδυτικού σχεδίου ορίζεται ο βαθμός 50.</a:t>
                      </a:r>
                      <a:endParaRPr lang="en-US" sz="1400" b="1"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096440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14191" y="1585202"/>
            <a:ext cx="7416824" cy="368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282575" lvl="0" indent="-282575" algn="just">
              <a:spcBef>
                <a:spcPts val="200"/>
              </a:spcBef>
              <a:spcAft>
                <a:spcPts val="200"/>
              </a:spcAft>
              <a:buClr>
                <a:srgbClr val="FF0000"/>
              </a:buClr>
              <a:buFont typeface="Wingdings" panose="05000000000000000000" pitchFamily="2" charset="2"/>
              <a:buChar char="§"/>
              <a:tabLst>
                <a:tab pos="1879600" algn="l"/>
              </a:tabLst>
            </a:pPr>
            <a:r>
              <a:rPr lang="el-GR" sz="1500" dirty="0">
                <a:cs typeface="Calibri" panose="020F0502020204030204" pitchFamily="34" charset="0"/>
              </a:rPr>
              <a:t>Στην περίπτωση των ενταγμένων πράξεων, αποστέλλεται ηλεκτρονικά επιστολή χωριστά στον κάθε δικαιούχο, στην οποία περιλαμβάνεται σαφής περιγραφή των εγκεκριμένων ενεργειών, το χρονοδιάγραμμα, ο συνολικός προϋπολογισμός και η αναλογούσα δημόσια δαπάνη καθώς και τυχόν ΕΙΔΙΚΟΙ ΟΡΟΙ που έχουν επιβληθεί σε αυτόν. Το εγκεκριμένο και σε ισχύ Τεχνικό Παράρτημα θα αναρτηθεί και στο ΠΣΚΕ για κάθε δικαιούχο χωριστά. Με την ίδια επιστολή ο δικαιούχος θα ενημερώνεται για την υποχρέωση υποβολής Υπεύθυνης Δήλωσης από μέρους του περί αποδοχής του Τεχνικού Παραρτήματος, όπως αυτό διαμορφώθηκε μετά την αξιολόγηση, καθώς και όλων των όρων που τίθενται στην Αναλυτική πρόσκληση της δράσης για την υλοποίηση του έργου και την παρακολούθηση αυτού. Η Υπεύθυνη Δήλωση θα υποβληθεί στον ΕΦ μετά την έκδοση της Απόφασης Ένταξης.,</a:t>
            </a:r>
          </a:p>
          <a:p>
            <a:pPr>
              <a:buClr>
                <a:srgbClr val="FF0000"/>
              </a:buClr>
              <a:buFont typeface="Wingdings" panose="05000000000000000000" pitchFamily="2" charset="2"/>
              <a:buChar char="§"/>
            </a:pPr>
            <a:r>
              <a:rPr lang="el-GR" sz="1500" dirty="0">
                <a:cs typeface="Calibri" panose="020F0502020204030204" pitchFamily="34" charset="0"/>
              </a:rPr>
              <a:t> για τις πράξεις που δεν εντάχθηκαν εκδίδεται απόφαση απόρριψης,</a:t>
            </a:r>
          </a:p>
          <a:p>
            <a:pPr marL="285750" indent="-285750">
              <a:buClr>
                <a:srgbClr val="FF0000"/>
              </a:buClr>
              <a:buFont typeface="Wingdings" panose="05000000000000000000" pitchFamily="2" charset="2"/>
              <a:buChar char="§"/>
            </a:pPr>
            <a:endParaRPr lang="el-GR" sz="1500" dirty="0">
              <a:cs typeface="Calibri" panose="020F0502020204030204" pitchFamily="34" charset="0"/>
            </a:endParaRPr>
          </a:p>
          <a:p>
            <a:pPr marL="285750" indent="-285750">
              <a:buClr>
                <a:srgbClr val="FF0000"/>
              </a:buClr>
              <a:buFont typeface="Wingdings" panose="05000000000000000000" pitchFamily="2" charset="2"/>
              <a:buChar char="§"/>
            </a:pPr>
            <a:r>
              <a:rPr lang="el-GR" sz="1500" dirty="0">
                <a:cs typeface="Calibri" panose="020F0502020204030204" pitchFamily="34" charset="0"/>
              </a:rPr>
              <a:t>δικαίωμα ένστασης μπορούν να υποβάλλουν οι υποψήφιοι εντός 20 ημερών από την απόφαση του Ε.Γ. </a:t>
            </a:r>
            <a:endParaRPr lang="el-GR" sz="1500" b="1" dirty="0">
              <a:cs typeface="Calibri" panose="020F0502020204030204" pitchFamily="34" charset="0"/>
            </a:endParaRPr>
          </a:p>
          <a:p>
            <a:pPr marL="0" indent="0" algn="just">
              <a:spcBef>
                <a:spcPts val="200"/>
              </a:spcBef>
              <a:spcAft>
                <a:spcPts val="200"/>
              </a:spcAft>
              <a:buNone/>
            </a:pPr>
            <a:endParaRPr lang="el-GR" sz="1500" dirty="0">
              <a:cs typeface="Calibri" panose="020F0502020204030204" pitchFamily="34" charset="0"/>
            </a:endParaRPr>
          </a:p>
          <a:p>
            <a:pPr marL="0" indent="0" algn="just">
              <a:spcBef>
                <a:spcPts val="200"/>
              </a:spcBef>
              <a:spcAft>
                <a:spcPts val="200"/>
              </a:spcAft>
              <a:buNone/>
            </a:pPr>
            <a:r>
              <a:rPr lang="el-GR" sz="1500" dirty="0">
                <a:cs typeface="Calibri" panose="020F0502020204030204" pitchFamily="34" charset="0"/>
              </a:rPr>
              <a:t>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2649443"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Ένταξη Πράξεων</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21415089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5E2B621-1F89-4D4F-90AB-CB4E30383531}"/>
              </a:ext>
            </a:extLst>
          </p:cNvPr>
          <p:cNvPicPr>
            <a:picLocks noChangeAspect="1"/>
          </p:cNvPicPr>
          <p:nvPr/>
        </p:nvPicPr>
        <p:blipFill rotWithShape="1">
          <a:blip r:embed="rId3">
            <a:grayscl/>
            <a:extLst>
              <a:ext uri="{28A0092B-C50C-407E-A947-70E740481C1C}">
                <a14:useLocalDpi xmlns:a14="http://schemas.microsoft.com/office/drawing/2010/main" val="0"/>
              </a:ext>
            </a:extLst>
          </a:blip>
          <a:srcRect l="6064" t="-2" r="31717"/>
          <a:stretch/>
        </p:blipFill>
        <p:spPr>
          <a:xfrm>
            <a:off x="2751826" y="10"/>
            <a:ext cx="6392174" cy="6857990"/>
          </a:xfrm>
          <a:prstGeom prst="rect">
            <a:avLst/>
          </a:prstGeom>
        </p:spPr>
      </p:pic>
      <p:sp>
        <p:nvSpPr>
          <p:cNvPr id="22" name="Rectangle 21">
            <a:extLst>
              <a:ext uri="{FF2B5EF4-FFF2-40B4-BE49-F238E27FC236}">
                <a16:creationId xmlns:a16="http://schemas.microsoft.com/office/drawing/2014/main" id="{EFAFE224-6BD1-4DCB-BE3F-08B0020410C0}"/>
              </a:ext>
            </a:extLst>
          </p:cNvPr>
          <p:cNvSpPr/>
          <p:nvPr/>
        </p:nvSpPr>
        <p:spPr>
          <a:xfrm>
            <a:off x="0" y="0"/>
            <a:ext cx="3995936" cy="6858000"/>
          </a:xfrm>
          <a:prstGeom prst="rect">
            <a:avLst/>
          </a:prstGeom>
          <a:solidFill>
            <a:srgbClr val="E3010F"/>
          </a:solidFill>
          <a:ln>
            <a:solidFill>
              <a:srgbClr val="E30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3" name="Rectangle 22">
            <a:extLst>
              <a:ext uri="{FF2B5EF4-FFF2-40B4-BE49-F238E27FC236}">
                <a16:creationId xmlns:a16="http://schemas.microsoft.com/office/drawing/2014/main" id="{D2D29367-10B3-4E66-B371-B2C36BF088D8}"/>
              </a:ext>
            </a:extLst>
          </p:cNvPr>
          <p:cNvSpPr/>
          <p:nvPr/>
        </p:nvSpPr>
        <p:spPr>
          <a:xfrm>
            <a:off x="0" y="4941168"/>
            <a:ext cx="4283968" cy="1368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Rectangle 23">
            <a:extLst>
              <a:ext uri="{FF2B5EF4-FFF2-40B4-BE49-F238E27FC236}">
                <a16:creationId xmlns:a16="http://schemas.microsoft.com/office/drawing/2014/main" id="{04A5AE31-1553-4080-B215-DF36924AAC7C}"/>
              </a:ext>
            </a:extLst>
          </p:cNvPr>
          <p:cNvSpPr/>
          <p:nvPr/>
        </p:nvSpPr>
        <p:spPr>
          <a:xfrm>
            <a:off x="251520" y="692696"/>
            <a:ext cx="3456384" cy="5416868"/>
          </a:xfrm>
          <a:prstGeom prst="rect">
            <a:avLst/>
          </a:prstGeom>
        </p:spPr>
        <p:txBody>
          <a:bodyPr wrap="square">
            <a:spAutoFit/>
          </a:bodyPr>
          <a:lstStyle/>
          <a:p>
            <a:pPr marL="285750" indent="-285750">
              <a:spcBef>
                <a:spcPts val="300"/>
              </a:spcBef>
              <a:spcAft>
                <a:spcPts val="300"/>
              </a:spcAft>
              <a:buFont typeface="Wingdings" panose="05000000000000000000" pitchFamily="2" charset="2"/>
              <a:buChar char="§"/>
            </a:pPr>
            <a:r>
              <a:rPr lang="el-GR" dirty="0">
                <a:solidFill>
                  <a:schemeClr val="bg1"/>
                </a:solidFill>
                <a:latin typeface="Calibri" panose="020F0502020204030204" pitchFamily="34" charset="0"/>
              </a:rPr>
              <a:t>1</a:t>
            </a:r>
            <a:r>
              <a:rPr lang="en-US" dirty="0">
                <a:solidFill>
                  <a:schemeClr val="bg1"/>
                </a:solidFill>
                <a:latin typeface="Calibri" panose="020F0502020204030204" pitchFamily="34" charset="0"/>
              </a:rPr>
              <a:t>.</a:t>
            </a:r>
            <a:r>
              <a:rPr lang="el-GR" dirty="0">
                <a:solidFill>
                  <a:schemeClr val="bg1"/>
                </a:solidFill>
                <a:latin typeface="Calibri" panose="020F0502020204030204" pitchFamily="34" charset="0"/>
              </a:rPr>
              <a:t> Βασικά χαρακτηριστικά της δράσης </a:t>
            </a:r>
          </a:p>
          <a:p>
            <a:pPr marL="285750" indent="-285750">
              <a:spcBef>
                <a:spcPts val="300"/>
              </a:spcBef>
              <a:spcAft>
                <a:spcPts val="300"/>
              </a:spcAft>
              <a:buFont typeface="Wingdings" panose="05000000000000000000" pitchFamily="2" charset="2"/>
              <a:buChar char="§"/>
            </a:pPr>
            <a:endParaRPr lang="el-GR" b="1" dirty="0">
              <a:solidFill>
                <a:schemeClr val="bg1"/>
              </a:solidFill>
              <a:latin typeface="Calibri" panose="020F0502020204030204" pitchFamily="34" charset="0"/>
            </a:endParaRPr>
          </a:p>
          <a:p>
            <a:pPr marL="285750" indent="-285750">
              <a:spcBef>
                <a:spcPts val="300"/>
              </a:spcBef>
              <a:spcAft>
                <a:spcPts val="300"/>
              </a:spcAft>
              <a:buFont typeface="Wingdings" panose="05000000000000000000" pitchFamily="2" charset="2"/>
              <a:buChar char="§"/>
            </a:pPr>
            <a:r>
              <a:rPr lang="el-GR" dirty="0">
                <a:solidFill>
                  <a:schemeClr val="bg1"/>
                </a:solidFill>
                <a:latin typeface="Calibri" panose="020F0502020204030204" pitchFamily="34" charset="0"/>
              </a:rPr>
              <a:t>2</a:t>
            </a:r>
            <a:r>
              <a:rPr lang="en-US" dirty="0">
                <a:solidFill>
                  <a:schemeClr val="bg1"/>
                </a:solidFill>
                <a:latin typeface="Calibri" panose="020F0502020204030204" pitchFamily="34" charset="0"/>
              </a:rPr>
              <a:t>.</a:t>
            </a:r>
            <a:r>
              <a:rPr lang="el-GR" dirty="0">
                <a:solidFill>
                  <a:schemeClr val="bg1"/>
                </a:solidFill>
                <a:latin typeface="Calibri" panose="020F0502020204030204" pitchFamily="34" charset="0"/>
              </a:rPr>
              <a:t> Ποιοι μπορούν να λάβουν χρηματοδότηση στο πλαίσιο της δράσης</a:t>
            </a:r>
            <a:endParaRPr lang="en-US" dirty="0">
              <a:solidFill>
                <a:schemeClr val="bg1"/>
              </a:solidFill>
              <a:latin typeface="Calibri" panose="020F0502020204030204" pitchFamily="34" charset="0"/>
            </a:endParaRPr>
          </a:p>
          <a:p>
            <a:pPr marL="285750" indent="-285750">
              <a:spcBef>
                <a:spcPts val="300"/>
              </a:spcBef>
              <a:spcAft>
                <a:spcPts val="300"/>
              </a:spcAft>
              <a:buFont typeface="Wingdings" panose="05000000000000000000" pitchFamily="2" charset="2"/>
              <a:buChar char="§"/>
            </a:pPr>
            <a:endParaRPr lang="en-US" dirty="0">
              <a:solidFill>
                <a:schemeClr val="bg1"/>
              </a:solidFill>
              <a:latin typeface="Calibri" panose="020F0502020204030204" pitchFamily="34" charset="0"/>
            </a:endParaRPr>
          </a:p>
          <a:p>
            <a:pPr marL="285750" indent="-285750">
              <a:spcBef>
                <a:spcPts val="300"/>
              </a:spcBef>
              <a:spcAft>
                <a:spcPts val="300"/>
              </a:spcAft>
              <a:buFont typeface="Wingdings" panose="05000000000000000000" pitchFamily="2" charset="2"/>
              <a:buChar char="§"/>
            </a:pPr>
            <a:r>
              <a:rPr lang="el-GR" dirty="0">
                <a:solidFill>
                  <a:schemeClr val="bg1"/>
                </a:solidFill>
                <a:latin typeface="Calibri" panose="020F0502020204030204" pitchFamily="34" charset="0"/>
              </a:rPr>
              <a:t>3</a:t>
            </a:r>
            <a:r>
              <a:rPr lang="en-US" dirty="0">
                <a:solidFill>
                  <a:schemeClr val="bg1"/>
                </a:solidFill>
                <a:latin typeface="Calibri" panose="020F0502020204030204" pitchFamily="34" charset="0"/>
              </a:rPr>
              <a:t>. </a:t>
            </a:r>
            <a:r>
              <a:rPr lang="el-GR" dirty="0">
                <a:solidFill>
                  <a:schemeClr val="bg1"/>
                </a:solidFill>
                <a:latin typeface="Calibri" panose="020F0502020204030204" pitchFamily="34" charset="0"/>
              </a:rPr>
              <a:t>Ποιες δραστηριότητες και ποιες δαπάνες μπορούν να ενισχυθούν</a:t>
            </a:r>
            <a:endParaRPr lang="en-US" dirty="0">
              <a:solidFill>
                <a:schemeClr val="bg1"/>
              </a:solidFill>
              <a:latin typeface="Calibri" panose="020F0502020204030204" pitchFamily="34" charset="0"/>
            </a:endParaRPr>
          </a:p>
          <a:p>
            <a:pPr>
              <a:spcBef>
                <a:spcPts val="300"/>
              </a:spcBef>
              <a:spcAft>
                <a:spcPts val="300"/>
              </a:spcAft>
            </a:pPr>
            <a:endParaRPr lang="en-US" dirty="0">
              <a:solidFill>
                <a:schemeClr val="bg1"/>
              </a:solidFill>
              <a:latin typeface="Calibri" panose="020F0502020204030204" pitchFamily="34" charset="0"/>
            </a:endParaRPr>
          </a:p>
          <a:p>
            <a:pPr marL="285750" indent="-285750">
              <a:spcBef>
                <a:spcPts val="300"/>
              </a:spcBef>
              <a:spcAft>
                <a:spcPts val="300"/>
              </a:spcAft>
              <a:buFont typeface="Wingdings" panose="05000000000000000000" pitchFamily="2" charset="2"/>
              <a:buChar char="§"/>
            </a:pPr>
            <a:r>
              <a:rPr lang="en-US" dirty="0">
                <a:solidFill>
                  <a:schemeClr val="bg1"/>
                </a:solidFill>
                <a:latin typeface="Calibri" panose="020F0502020204030204" pitchFamily="34" charset="0"/>
              </a:rPr>
              <a:t>4. </a:t>
            </a:r>
            <a:r>
              <a:rPr lang="el-GR" dirty="0">
                <a:solidFill>
                  <a:schemeClr val="bg1"/>
                </a:solidFill>
                <a:latin typeface="Calibri" panose="020F0502020204030204" pitchFamily="34" charset="0"/>
              </a:rPr>
              <a:t>Υποβολή και αξιολόγηση προτάσεων</a:t>
            </a:r>
            <a:endParaRPr lang="en-US" dirty="0">
              <a:solidFill>
                <a:schemeClr val="bg1"/>
              </a:solidFill>
              <a:latin typeface="Calibri" panose="020F0502020204030204" pitchFamily="34" charset="0"/>
            </a:endParaRPr>
          </a:p>
          <a:p>
            <a:pPr>
              <a:spcBef>
                <a:spcPts val="300"/>
              </a:spcBef>
              <a:spcAft>
                <a:spcPts val="300"/>
              </a:spcAft>
            </a:pPr>
            <a:endParaRPr lang="en-US" dirty="0">
              <a:solidFill>
                <a:schemeClr val="bg1"/>
              </a:solidFill>
              <a:latin typeface="Calibri" panose="020F0502020204030204" pitchFamily="34" charset="0"/>
            </a:endParaRPr>
          </a:p>
          <a:p>
            <a:pPr marL="285750" indent="-285750">
              <a:spcBef>
                <a:spcPts val="300"/>
              </a:spcBef>
              <a:spcAft>
                <a:spcPts val="300"/>
              </a:spcAft>
              <a:buFont typeface="Wingdings" panose="05000000000000000000" pitchFamily="2" charset="2"/>
              <a:buChar char="§"/>
            </a:pPr>
            <a:r>
              <a:rPr lang="en-US" b="1" dirty="0">
                <a:solidFill>
                  <a:schemeClr val="bg1"/>
                </a:solidFill>
                <a:latin typeface="Calibri" panose="020F0502020204030204" pitchFamily="34" charset="0"/>
              </a:rPr>
              <a:t>5.</a:t>
            </a:r>
            <a:r>
              <a:rPr lang="el-GR" b="1" dirty="0">
                <a:solidFill>
                  <a:schemeClr val="bg1"/>
                </a:solidFill>
                <a:latin typeface="Calibri" panose="020F0502020204030204" pitchFamily="34" charset="0"/>
              </a:rPr>
              <a:t> Υλοποίηση έργων - υποχρεώσεις ενισχυόμενων φορέων</a:t>
            </a:r>
          </a:p>
        </p:txBody>
      </p:sp>
    </p:spTree>
    <p:extLst>
      <p:ext uri="{BB962C8B-B14F-4D97-AF65-F5344CB8AC3E}">
        <p14:creationId xmlns:p14="http://schemas.microsoft.com/office/powerpoint/2010/main" val="4964789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14191" y="1585202"/>
            <a:ext cx="7416824" cy="425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285750" indent="-285750" algn="just">
              <a:spcBef>
                <a:spcPts val="600"/>
              </a:spcBef>
              <a:spcAft>
                <a:spcPts val="600"/>
              </a:spcAft>
              <a:buClr>
                <a:srgbClr val="FF0000"/>
              </a:buClr>
              <a:buFont typeface="Wingdings" panose="05000000000000000000" pitchFamily="2" charset="2"/>
              <a:buChar char="§"/>
            </a:pPr>
            <a:r>
              <a:rPr lang="el-GR" sz="1500" dirty="0">
                <a:cs typeface="Calibri" panose="020F0502020204030204" pitchFamily="34" charset="0"/>
              </a:rPr>
              <a:t>Η παρακολούθηση της υλοποίησης και η διαχείριση των επιχειρηματικών σχεδίων γίνεται μέσω ΠΣΚΕ (υποβολή στοιχείων - αιτημάτων Τροποποίησης, Επαλήθευσης, Πληρωμής) ΕΦΕΠΑΕ.</a:t>
            </a:r>
          </a:p>
          <a:p>
            <a:pPr marL="285750" indent="-285750" algn="just">
              <a:spcBef>
                <a:spcPts val="600"/>
              </a:spcBef>
              <a:spcAft>
                <a:spcPts val="600"/>
              </a:spcAft>
              <a:buClr>
                <a:srgbClr val="FF0000"/>
              </a:buClr>
              <a:buFont typeface="Wingdings" panose="05000000000000000000" pitchFamily="2" charset="2"/>
              <a:buChar char="§"/>
            </a:pPr>
            <a:r>
              <a:rPr lang="el-GR" sz="1500" dirty="0">
                <a:cs typeface="Calibri" panose="020F0502020204030204" pitchFamily="34" charset="0"/>
              </a:rPr>
              <a:t>Μέχρι το πρώτο αίτημα επαλήθευσης – πιστοποίησης δαπανών, ο δικαιούχος οφείλει να </a:t>
            </a:r>
            <a:r>
              <a:rPr lang="el-GR" sz="1500" b="1" dirty="0">
                <a:cs typeface="Calibri" panose="020F0502020204030204" pitchFamily="34" charset="0"/>
              </a:rPr>
              <a:t>συνάψει Σύμβαση δανείου </a:t>
            </a:r>
            <a:r>
              <a:rPr lang="el-GR" sz="1500" dirty="0">
                <a:cs typeface="Calibri" panose="020F0502020204030204" pitchFamily="34" charset="0"/>
              </a:rPr>
              <a:t>από το περιεχόμενο της οποίας να προκύπτει ότι το δάνειο αφορά στην χρηματοδότηση της συγκεκριμένης επένδυσης, άλλως απαιτείται η υποβολή αιτήματος τροποποίησης Χρηματοδοτικού Σχήματος. Η παρούσα επισήμανση αφορά επενδυτικά σχέδια που αξιολογήθηκαν ως προς την δυνατότητα κάλυψης της Ιδιωτικής τους συμμετοχής με προσκόμιση έγκρισης δανείου από αναγνωρισμένο πιστωτικό ίδρυμα από την Τράπεζα της Ελλάδας.</a:t>
            </a:r>
          </a:p>
          <a:p>
            <a:pPr marL="285750" indent="-285750" algn="just">
              <a:spcBef>
                <a:spcPts val="600"/>
              </a:spcBef>
              <a:spcAft>
                <a:spcPts val="600"/>
              </a:spcAft>
              <a:buClr>
                <a:srgbClr val="FF0000"/>
              </a:buClr>
              <a:buFont typeface="Wingdings" panose="05000000000000000000" pitchFamily="2" charset="2"/>
              <a:buChar char="§"/>
            </a:pPr>
            <a:r>
              <a:rPr lang="el-GR" sz="1500" b="1" dirty="0">
                <a:cs typeface="Calibri" panose="020F0502020204030204" pitchFamily="34" charset="0"/>
              </a:rPr>
              <a:t>Κατά τους πρώτους δεκαοκτώ (18) μήνες </a:t>
            </a:r>
            <a:r>
              <a:rPr lang="el-GR" sz="1500" dirty="0">
                <a:cs typeface="Calibri" panose="020F0502020204030204" pitchFamily="34" charset="0"/>
              </a:rPr>
              <a:t>μετά την έκδοση της απόφασης ένταξης η επιχείρηση θα  πρέπει  να  έχει  υποβάλει  σε  ηλεκτρονική  μορφή  Αίτημα  Επαλήθευσης –Πιστοποίησης  για δαπάνες οι οποίες ανέρχονται τουλάχιστον στο 30% του εγκεκριμένου επιχορηγούμενου Π/Υ της επένδυσης. Αντίστοιχα και το αργότερο εντός 10 ημερολογιακών ημερών από την καταληκτική ημερομηνία των δεκαοκτώ (18) μηνών πρέπει να υποβληθεί το αίτημα στον ΕΦ και σε έντυπη μορφή, συνοδευόμενο από τα απαραίτητα δικαιολογητικά και παραδοτέα.</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2861809"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Υλοποίηση Έργων</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10574529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736407"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Αιτήματα Επαλήθευσης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graphicFrame>
        <p:nvGraphicFramePr>
          <p:cNvPr id="7" name="Table 6">
            <a:extLst>
              <a:ext uri="{FF2B5EF4-FFF2-40B4-BE49-F238E27FC236}">
                <a16:creationId xmlns:a16="http://schemas.microsoft.com/office/drawing/2014/main" id="{7BAE615E-F960-4847-9FAC-632FB750A610}"/>
              </a:ext>
            </a:extLst>
          </p:cNvPr>
          <p:cNvGraphicFramePr>
            <a:graphicFrameLocks noGrp="1"/>
          </p:cNvGraphicFramePr>
          <p:nvPr>
            <p:extLst>
              <p:ext uri="{D42A27DB-BD31-4B8C-83A1-F6EECF244321}">
                <p14:modId xmlns:p14="http://schemas.microsoft.com/office/powerpoint/2010/main" val="3578338717"/>
              </p:ext>
            </p:extLst>
          </p:nvPr>
        </p:nvGraphicFramePr>
        <p:xfrm>
          <a:off x="251520" y="1628800"/>
          <a:ext cx="8574215" cy="2842679"/>
        </p:xfrm>
        <a:graphic>
          <a:graphicData uri="http://schemas.openxmlformats.org/drawingml/2006/table">
            <a:tbl>
              <a:tblPr firstRow="1" bandRow="1">
                <a:tableStyleId>{5C22544A-7EE6-4342-B048-85BDC9FD1C3A}</a:tableStyleId>
              </a:tblPr>
              <a:tblGrid>
                <a:gridCol w="2033771">
                  <a:extLst>
                    <a:ext uri="{9D8B030D-6E8A-4147-A177-3AD203B41FA5}">
                      <a16:colId xmlns:a16="http://schemas.microsoft.com/office/drawing/2014/main" val="20000"/>
                    </a:ext>
                  </a:extLst>
                </a:gridCol>
                <a:gridCol w="3083030">
                  <a:extLst>
                    <a:ext uri="{9D8B030D-6E8A-4147-A177-3AD203B41FA5}">
                      <a16:colId xmlns:a16="http://schemas.microsoft.com/office/drawing/2014/main" val="20001"/>
                    </a:ext>
                  </a:extLst>
                </a:gridCol>
                <a:gridCol w="1728707">
                  <a:extLst>
                    <a:ext uri="{9D8B030D-6E8A-4147-A177-3AD203B41FA5}">
                      <a16:colId xmlns:a16="http://schemas.microsoft.com/office/drawing/2014/main" val="20002"/>
                    </a:ext>
                  </a:extLst>
                </a:gridCol>
                <a:gridCol w="1728707">
                  <a:extLst>
                    <a:ext uri="{9D8B030D-6E8A-4147-A177-3AD203B41FA5}">
                      <a16:colId xmlns:a16="http://schemas.microsoft.com/office/drawing/2014/main" val="20003"/>
                    </a:ext>
                  </a:extLst>
                </a:gridCol>
              </a:tblGrid>
              <a:tr h="125168">
                <a:tc>
                  <a:txBody>
                    <a:bodyPr/>
                    <a:lstStyle/>
                    <a:p>
                      <a:pPr algn="ctr"/>
                      <a:r>
                        <a:rPr lang="el-GR" sz="1400" b="1" dirty="0">
                          <a:latin typeface="Calibri" panose="020F0502020204030204" pitchFamily="34" charset="0"/>
                          <a:cs typeface="Calibri" panose="020F0502020204030204" pitchFamily="34" charset="0"/>
                        </a:rPr>
                        <a:t>Αίτηση Επαλήθευσης</a:t>
                      </a:r>
                    </a:p>
                  </a:txBody>
                  <a:tcPr anchor="ctr">
                    <a:solidFill>
                      <a:srgbClr val="0F6991"/>
                    </a:solidFill>
                  </a:tcPr>
                </a:tc>
                <a:tc>
                  <a:txBody>
                    <a:bodyPr/>
                    <a:lstStyle/>
                    <a:p>
                      <a:pPr algn="ctr"/>
                      <a:r>
                        <a:rPr lang="el-GR" sz="1400" b="1" dirty="0">
                          <a:latin typeface="Calibri" panose="020F0502020204030204" pitchFamily="34" charset="0"/>
                          <a:cs typeface="Calibri" panose="020F0502020204030204" pitchFamily="34" charset="0"/>
                        </a:rPr>
                        <a:t>Ποσοστό υλοποίησης</a:t>
                      </a:r>
                    </a:p>
                  </a:txBody>
                  <a:tcPr anchor="ctr">
                    <a:solidFill>
                      <a:srgbClr val="0F6991"/>
                    </a:solidFill>
                  </a:tcPr>
                </a:tc>
                <a:tc>
                  <a:txBody>
                    <a:bodyPr/>
                    <a:lstStyle/>
                    <a:p>
                      <a:pPr algn="ctr"/>
                      <a:r>
                        <a:rPr lang="el-GR" sz="1400" b="1" dirty="0">
                          <a:latin typeface="Calibri" panose="020F0502020204030204" pitchFamily="34" charset="0"/>
                          <a:cs typeface="Calibri" panose="020F0502020204030204" pitchFamily="34" charset="0"/>
                        </a:rPr>
                        <a:t>Υποβολή</a:t>
                      </a:r>
                    </a:p>
                  </a:txBody>
                  <a:tcPr anchor="ctr">
                    <a:solidFill>
                      <a:srgbClr val="0F6991"/>
                    </a:solidFill>
                  </a:tcPr>
                </a:tc>
                <a:tc>
                  <a:txBody>
                    <a:bodyPr/>
                    <a:lstStyle/>
                    <a:p>
                      <a:pPr algn="ctr"/>
                      <a:r>
                        <a:rPr lang="el-GR" sz="1400" b="1" dirty="0">
                          <a:latin typeface="Calibri" panose="020F0502020204030204" pitchFamily="34" charset="0"/>
                          <a:cs typeface="Calibri" panose="020F0502020204030204" pitchFamily="34" charset="0"/>
                        </a:rPr>
                        <a:t>Είδος Επαλήθευσης</a:t>
                      </a:r>
                    </a:p>
                  </a:txBody>
                  <a:tcPr anchor="ctr">
                    <a:solidFill>
                      <a:srgbClr val="0F6991"/>
                    </a:solidFill>
                  </a:tcPr>
                </a:tc>
                <a:extLst>
                  <a:ext uri="{0D108BD9-81ED-4DB2-BD59-A6C34878D82A}">
                    <a16:rowId xmlns:a16="http://schemas.microsoft.com/office/drawing/2014/main" val="10000"/>
                  </a:ext>
                </a:extLst>
              </a:tr>
              <a:tr h="2104583">
                <a:tc>
                  <a:txBody>
                    <a:bodyPr/>
                    <a:lstStyle/>
                    <a:p>
                      <a:pPr algn="ctr"/>
                      <a:r>
                        <a:rPr lang="el-GR" sz="1400" dirty="0">
                          <a:latin typeface="Calibri" panose="020F0502020204030204" pitchFamily="34" charset="0"/>
                          <a:cs typeface="Calibri" panose="020F0502020204030204" pitchFamily="34" charset="0"/>
                        </a:rPr>
                        <a:t>Ενδιάμεσης Επαλήθευσης- Πιστοποίησης</a:t>
                      </a:r>
                    </a:p>
                    <a:p>
                      <a:pPr algn="ctr"/>
                      <a:r>
                        <a:rPr lang="el-GR" sz="1400" dirty="0">
                          <a:latin typeface="Calibri" panose="020F0502020204030204" pitchFamily="34" charset="0"/>
                          <a:cs typeface="Calibri" panose="020F0502020204030204" pitchFamily="34" charset="0"/>
                        </a:rPr>
                        <a:t>(έως</a:t>
                      </a:r>
                      <a:r>
                        <a:rPr lang="el-GR" sz="1400" baseline="0" dirty="0">
                          <a:latin typeface="Calibri" panose="020F0502020204030204" pitchFamily="34" charset="0"/>
                          <a:cs typeface="Calibri" panose="020F0502020204030204" pitchFamily="34" charset="0"/>
                        </a:rPr>
                        <a:t> 2)</a:t>
                      </a:r>
                      <a:endParaRPr lang="el-GR" sz="1400" dirty="0">
                        <a:latin typeface="Calibri" panose="020F0502020204030204" pitchFamily="34" charset="0"/>
                        <a:cs typeface="Calibri" panose="020F0502020204030204" pitchFamily="34" charset="0"/>
                      </a:endParaRPr>
                    </a:p>
                  </a:txBody>
                  <a:tcPr anchor="ctr"/>
                </a:tc>
                <a:tc>
                  <a:txBody>
                    <a:bodyPr/>
                    <a:lstStyle/>
                    <a:p>
                      <a:pPr algn="ctr"/>
                      <a:r>
                        <a:rPr lang="el-GR" sz="1400" dirty="0">
                          <a:latin typeface="Calibri" panose="020F0502020204030204" pitchFamily="34" charset="0"/>
                          <a:cs typeface="Calibri" panose="020F0502020204030204" pitchFamily="34" charset="0"/>
                        </a:rPr>
                        <a:t>Έως</a:t>
                      </a:r>
                      <a:r>
                        <a:rPr lang="el-GR" sz="1400" baseline="0" dirty="0">
                          <a:latin typeface="Calibri" panose="020F0502020204030204" pitchFamily="34" charset="0"/>
                          <a:cs typeface="Calibri" panose="020F0502020204030204" pitchFamily="34" charset="0"/>
                        </a:rPr>
                        <a:t> και 80%</a:t>
                      </a:r>
                      <a:r>
                        <a:rPr lang="en-US" sz="1400" baseline="0" dirty="0">
                          <a:latin typeface="Calibri" panose="020F0502020204030204" pitchFamily="34" charset="0"/>
                          <a:cs typeface="Calibri" panose="020F0502020204030204" pitchFamily="34" charset="0"/>
                        </a:rPr>
                        <a:t>.</a:t>
                      </a:r>
                      <a:endParaRPr lang="el-GR" sz="1400" baseline="0" dirty="0">
                        <a:latin typeface="Calibri" panose="020F0502020204030204" pitchFamily="34" charset="0"/>
                        <a:cs typeface="Calibri" panose="020F0502020204030204" pitchFamily="34" charset="0"/>
                      </a:endParaRPr>
                    </a:p>
                    <a:p>
                      <a:pPr algn="ctr"/>
                      <a:r>
                        <a:rPr lang="el-GR" sz="1400" baseline="0" dirty="0">
                          <a:latin typeface="Calibri" panose="020F0502020204030204" pitchFamily="34" charset="0"/>
                          <a:cs typeface="Calibri" panose="020F0502020204030204" pitchFamily="34" charset="0"/>
                        </a:rPr>
                        <a:t>Τους πρώτου 18 μήνες πρέπει να έχει πραγματοποιηθεί τουλάχιστον το 30% του ΦΟΑ (εγκεκριμένες δαπάνες)</a:t>
                      </a:r>
                      <a:endParaRPr lang="el-GR" sz="1400" dirty="0">
                        <a:latin typeface="Calibri" panose="020F0502020204030204" pitchFamily="34" charset="0"/>
                        <a:cs typeface="Calibri" panose="020F0502020204030204" pitchFamily="34" charset="0"/>
                      </a:endParaRPr>
                    </a:p>
                  </a:txBody>
                  <a:tcPr anchor="ctr"/>
                </a:tc>
                <a:tc>
                  <a:txBody>
                    <a:bodyPr/>
                    <a:lstStyle/>
                    <a:p>
                      <a:pPr algn="ctr"/>
                      <a:r>
                        <a:rPr lang="el-GR" sz="1400" dirty="0">
                          <a:latin typeface="Calibri" panose="020F0502020204030204" pitchFamily="34" charset="0"/>
                          <a:cs typeface="Calibri" panose="020F0502020204030204" pitchFamily="34" charset="0"/>
                        </a:rPr>
                        <a:t>Προαιρετική</a:t>
                      </a:r>
                    </a:p>
                  </a:txBody>
                  <a:tcPr anchor="ctr"/>
                </a:tc>
                <a:tc>
                  <a:txBody>
                    <a:bodyPr/>
                    <a:lstStyle/>
                    <a:p>
                      <a:pPr algn="ctr"/>
                      <a:r>
                        <a:rPr lang="el-GR" sz="1400" dirty="0">
                          <a:latin typeface="Calibri" panose="020F0502020204030204" pitchFamily="34" charset="0"/>
                          <a:cs typeface="Calibri" panose="020F0502020204030204" pitchFamily="34" charset="0"/>
                        </a:rPr>
                        <a:t>Διοικητική</a:t>
                      </a:r>
                    </a:p>
                  </a:txBody>
                  <a:tcPr anchor="ctr"/>
                </a:tc>
                <a:extLst>
                  <a:ext uri="{0D108BD9-81ED-4DB2-BD59-A6C34878D82A}">
                    <a16:rowId xmlns:a16="http://schemas.microsoft.com/office/drawing/2014/main" val="10002"/>
                  </a:ext>
                </a:extLst>
              </a:tr>
              <a:tr h="433296">
                <a:tc>
                  <a:txBody>
                    <a:bodyPr/>
                    <a:lstStyle/>
                    <a:p>
                      <a:pPr algn="ctr"/>
                      <a:r>
                        <a:rPr lang="el-GR" sz="1400" dirty="0">
                          <a:latin typeface="Calibri" panose="020F0502020204030204" pitchFamily="34" charset="0"/>
                          <a:cs typeface="Calibri" panose="020F0502020204030204" pitchFamily="34" charset="0"/>
                        </a:rPr>
                        <a:t>Τελική</a:t>
                      </a:r>
                    </a:p>
                  </a:txBody>
                  <a:tcPr anchor="ctr"/>
                </a:tc>
                <a:tc>
                  <a:txBody>
                    <a:bodyPr/>
                    <a:lstStyle/>
                    <a:p>
                      <a:pPr algn="ctr"/>
                      <a:r>
                        <a:rPr lang="el-GR" sz="1400" dirty="0">
                          <a:latin typeface="Calibri" panose="020F0502020204030204" pitchFamily="34" charset="0"/>
                          <a:cs typeface="Calibri" panose="020F0502020204030204" pitchFamily="34" charset="0"/>
                        </a:rPr>
                        <a:t>έως 100%</a:t>
                      </a:r>
                      <a:endParaRPr lang="el-GR" sz="1400" dirty="0">
                        <a:solidFill>
                          <a:srgbClr val="FF0000"/>
                        </a:solidFill>
                        <a:latin typeface="Calibri" panose="020F0502020204030204" pitchFamily="34" charset="0"/>
                        <a:cs typeface="Calibri" panose="020F0502020204030204" pitchFamily="34" charset="0"/>
                      </a:endParaRPr>
                    </a:p>
                  </a:txBody>
                  <a:tcPr anchor="ctr"/>
                </a:tc>
                <a:tc>
                  <a:txBody>
                    <a:bodyPr/>
                    <a:lstStyle/>
                    <a:p>
                      <a:pPr algn="ctr"/>
                      <a:r>
                        <a:rPr lang="el-GR" sz="1400" dirty="0">
                          <a:latin typeface="Calibri" panose="020F0502020204030204" pitchFamily="34" charset="0"/>
                          <a:cs typeface="Calibri" panose="020F0502020204030204" pitchFamily="34" charset="0"/>
                        </a:rPr>
                        <a:t>Υποχρεωτική</a:t>
                      </a:r>
                    </a:p>
                  </a:txBody>
                  <a:tcPr anchor="ctr"/>
                </a:tc>
                <a:tc>
                  <a:txBody>
                    <a:bodyPr/>
                    <a:lstStyle/>
                    <a:p>
                      <a:pPr algn="ctr"/>
                      <a:r>
                        <a:rPr lang="el-GR" sz="1400" dirty="0">
                          <a:latin typeface="Calibri" panose="020F0502020204030204" pitchFamily="34" charset="0"/>
                          <a:cs typeface="Calibri" panose="020F0502020204030204" pitchFamily="34" charset="0"/>
                        </a:rPr>
                        <a:t>Επιτόπια</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645340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614191" y="1585202"/>
            <a:ext cx="7416824" cy="295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285750" indent="-285750" algn="just">
              <a:spcBef>
                <a:spcPts val="300"/>
              </a:spcBef>
              <a:spcAft>
                <a:spcPts val="300"/>
              </a:spcAft>
              <a:buClr>
                <a:srgbClr val="FF0000"/>
              </a:buClr>
              <a:buFont typeface="Wingdings" panose="05000000000000000000" pitchFamily="2" charset="2"/>
              <a:buChar char="ü"/>
            </a:pPr>
            <a:r>
              <a:rPr lang="el-GR" sz="1600" b="1" dirty="0">
                <a:cs typeface="Calibri" panose="020F0502020204030204" pitchFamily="34" charset="0"/>
              </a:rPr>
              <a:t>Τμηματικές καταβολές</a:t>
            </a:r>
            <a:r>
              <a:rPr lang="el-GR" sz="1600" dirty="0">
                <a:cs typeface="Calibri" panose="020F0502020204030204" pitchFamily="34" charset="0"/>
              </a:rPr>
              <a:t> βάσει των πιστοποιήσεων (1</a:t>
            </a:r>
            <a:r>
              <a:rPr lang="el-GR" sz="1600" baseline="30000" dirty="0">
                <a:cs typeface="Calibri" panose="020F0502020204030204" pitchFamily="34" charset="0"/>
              </a:rPr>
              <a:t>η</a:t>
            </a:r>
            <a:r>
              <a:rPr lang="el-GR" sz="1600" dirty="0">
                <a:cs typeface="Calibri" panose="020F0502020204030204" pitchFamily="34" charset="0"/>
              </a:rPr>
              <a:t> και 2</a:t>
            </a:r>
            <a:r>
              <a:rPr lang="el-GR" sz="1600" baseline="30000" dirty="0">
                <a:cs typeface="Calibri" panose="020F0502020204030204" pitchFamily="34" charset="0"/>
              </a:rPr>
              <a:t>η</a:t>
            </a:r>
            <a:r>
              <a:rPr lang="el-GR" sz="1600" dirty="0">
                <a:cs typeface="Calibri" panose="020F0502020204030204" pitchFamily="34" charset="0"/>
              </a:rPr>
              <a:t> Ενδιάμεση και Τελική Πιστοποίηση).</a:t>
            </a:r>
          </a:p>
          <a:p>
            <a:pPr marL="285750" indent="-285750" algn="just">
              <a:spcBef>
                <a:spcPts val="300"/>
              </a:spcBef>
              <a:spcAft>
                <a:spcPts val="300"/>
              </a:spcAft>
              <a:buClr>
                <a:srgbClr val="FF0000"/>
              </a:buClr>
              <a:buFont typeface="Wingdings" panose="05000000000000000000" pitchFamily="2" charset="2"/>
              <a:buChar char="ü"/>
            </a:pPr>
            <a:r>
              <a:rPr lang="el-GR" sz="1600" dirty="0">
                <a:cs typeface="Calibri" panose="020F0502020204030204" pitchFamily="34" charset="0"/>
              </a:rPr>
              <a:t>Δυνατότητα </a:t>
            </a:r>
            <a:r>
              <a:rPr lang="el-GR" sz="1600" b="1" dirty="0">
                <a:cs typeface="Calibri" panose="020F0502020204030204" pitchFamily="34" charset="0"/>
              </a:rPr>
              <a:t>εκχώρησης</a:t>
            </a:r>
            <a:r>
              <a:rPr lang="el-GR" sz="1600" dirty="0">
                <a:cs typeface="Calibri" panose="020F0502020204030204" pitchFamily="34" charset="0"/>
              </a:rPr>
              <a:t> (μέρους ή του συνόλου) της επιχορήγησης σε Τράπεζα </a:t>
            </a:r>
            <a:r>
              <a:rPr lang="el-GR" sz="1600" b="1" dirty="0">
                <a:cs typeface="Calibri" panose="020F0502020204030204" pitchFamily="34" charset="0"/>
              </a:rPr>
              <a:t>έναντι βραχυπρόθεσμου δανείου</a:t>
            </a:r>
            <a:r>
              <a:rPr lang="el-GR" sz="1600" dirty="0">
                <a:cs typeface="Calibri" panose="020F0502020204030204" pitchFamily="34" charset="0"/>
              </a:rPr>
              <a:t> (δεν εφαρμόζεται στην περίπτωση χρήσης του </a:t>
            </a:r>
            <a:r>
              <a:rPr lang="el-GR" sz="1600" dirty="0" err="1">
                <a:cs typeface="Calibri" panose="020F0502020204030204" pitchFamily="34" charset="0"/>
              </a:rPr>
              <a:t>Καταπιστευτικού</a:t>
            </a:r>
            <a:r>
              <a:rPr lang="el-GR" sz="1600" dirty="0">
                <a:cs typeface="Calibri" panose="020F0502020204030204" pitchFamily="34" charset="0"/>
              </a:rPr>
              <a:t> Λογαριασμού).</a:t>
            </a:r>
          </a:p>
          <a:p>
            <a:pPr marL="285750" indent="-285750" algn="just">
              <a:spcBef>
                <a:spcPts val="300"/>
              </a:spcBef>
              <a:spcAft>
                <a:spcPts val="300"/>
              </a:spcAft>
              <a:buClr>
                <a:srgbClr val="FF0000"/>
              </a:buClr>
              <a:buFont typeface="Wingdings" panose="05000000000000000000" pitchFamily="2" charset="2"/>
              <a:buChar char="ü"/>
            </a:pPr>
            <a:r>
              <a:rPr lang="el-GR" sz="1600" dirty="0">
                <a:cs typeface="Calibri" panose="020F0502020204030204" pitchFamily="34" charset="0"/>
              </a:rPr>
              <a:t>Δυνατότητα </a:t>
            </a:r>
            <a:r>
              <a:rPr lang="el-GR" sz="1600" b="1" dirty="0">
                <a:cs typeface="Calibri" panose="020F0502020204030204" pitchFamily="34" charset="0"/>
              </a:rPr>
              <a:t>προκαταβολής</a:t>
            </a:r>
            <a:r>
              <a:rPr lang="el-GR" sz="1600" dirty="0">
                <a:cs typeface="Calibri" panose="020F0502020204030204" pitchFamily="34" charset="0"/>
              </a:rPr>
              <a:t> μέχρι του 40% της εγκεκριμένης επιχορήγησης έναντι ισόποσης εγγυητικής.</a:t>
            </a:r>
          </a:p>
          <a:p>
            <a:pPr marL="285750" indent="-285750" algn="just">
              <a:spcBef>
                <a:spcPts val="300"/>
              </a:spcBef>
              <a:spcAft>
                <a:spcPts val="300"/>
              </a:spcAft>
              <a:buClr>
                <a:srgbClr val="FF0000"/>
              </a:buClr>
              <a:buFont typeface="Wingdings" panose="05000000000000000000" pitchFamily="2" charset="2"/>
              <a:buChar char="ü"/>
            </a:pPr>
            <a:r>
              <a:rPr lang="el-GR" sz="1600" dirty="0">
                <a:cs typeface="Calibri" panose="020F0502020204030204" pitchFamily="34" charset="0"/>
              </a:rPr>
              <a:t>Δυνατότητα χρήσης </a:t>
            </a:r>
            <a:r>
              <a:rPr lang="el-GR" sz="1600" b="1" dirty="0">
                <a:cs typeface="Calibri" panose="020F0502020204030204" pitchFamily="34" charset="0"/>
              </a:rPr>
              <a:t>Ανοικτού </a:t>
            </a:r>
            <a:r>
              <a:rPr lang="el-GR" sz="1600" b="1" dirty="0" err="1">
                <a:cs typeface="Calibri" panose="020F0502020204030204" pitchFamily="34" charset="0"/>
              </a:rPr>
              <a:t>Καταπιστευτικού</a:t>
            </a:r>
            <a:r>
              <a:rPr lang="el-GR" sz="1600" b="1" dirty="0">
                <a:cs typeface="Calibri" panose="020F0502020204030204" pitchFamily="34" charset="0"/>
              </a:rPr>
              <a:t> Λογαριασμού </a:t>
            </a:r>
            <a:r>
              <a:rPr lang="el-GR" sz="1600" dirty="0">
                <a:cs typeface="Calibri" panose="020F0502020204030204" pitchFamily="34" charset="0"/>
              </a:rPr>
              <a:t>(ESCROW </a:t>
            </a:r>
            <a:r>
              <a:rPr lang="el-GR" sz="1600" dirty="0" err="1">
                <a:cs typeface="Calibri" panose="020F0502020204030204" pitchFamily="34" charset="0"/>
              </a:rPr>
              <a:t>Account</a:t>
            </a:r>
            <a:r>
              <a:rPr lang="el-GR" sz="1600" dirty="0">
                <a:cs typeface="Calibri" panose="020F0502020204030204" pitchFamily="34" charset="0"/>
              </a:rPr>
              <a:t>), αποκλειστικά για τις δαπάνες που υποβάλλονται στα ενδιάμεσα Αιτήματα Επαλήθευσης</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894849" cy="523220"/>
          </a:xfrm>
          <a:prstGeom prst="rect">
            <a:avLst/>
          </a:prstGeom>
        </p:spPr>
        <p:txBody>
          <a:bodyPr wrap="none">
            <a:spAutoFit/>
          </a:bodyPr>
          <a:lstStyle/>
          <a:p>
            <a:pPr>
              <a:spcBef>
                <a:spcPct val="50000"/>
              </a:spcBef>
              <a:defRPr/>
            </a:pPr>
            <a:r>
              <a:rPr lang="el-GR" sz="2800" b="1" dirty="0">
                <a:solidFill>
                  <a:srgbClr val="01567D"/>
                </a:solidFill>
                <a:latin typeface="Calibri" panose="020F0502020204030204" pitchFamily="34" charset="0"/>
                <a:cs typeface="Calibri" panose="020F0502020204030204" pitchFamily="34" charset="0"/>
              </a:rPr>
              <a:t>Καταβολή Επιχορήγησης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2593613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614191" y="1585202"/>
            <a:ext cx="7416824" cy="3319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300"/>
              </a:spcBef>
              <a:spcAft>
                <a:spcPts val="300"/>
              </a:spcAft>
              <a:buNone/>
            </a:pPr>
            <a:r>
              <a:rPr lang="el-GR" sz="1600" dirty="0">
                <a:cs typeface="Calibri" panose="020F0502020204030204" pitchFamily="34" charset="0"/>
              </a:rPr>
              <a:t>Θεσμικό πλαίσιο Υπουργική Απόφαση με </a:t>
            </a:r>
            <a:r>
              <a:rPr lang="el-GR" sz="1600" dirty="0" err="1">
                <a:cs typeface="Calibri" panose="020F0502020204030204" pitchFamily="34" charset="0"/>
              </a:rPr>
              <a:t>α.π.</a:t>
            </a:r>
            <a:r>
              <a:rPr lang="el-GR" sz="1600" dirty="0">
                <a:cs typeface="Calibri" panose="020F0502020204030204" pitchFamily="34" charset="0"/>
              </a:rPr>
              <a:t> 62550/10.6.2016 «</a:t>
            </a:r>
            <a:r>
              <a:rPr lang="el-GR" sz="1600" i="1" dirty="0">
                <a:cs typeface="Calibri" panose="020F0502020204030204" pitchFamily="34" charset="0"/>
              </a:rPr>
              <a:t>Σύσταση Ανοιχτού </a:t>
            </a:r>
            <a:r>
              <a:rPr lang="el-GR" sz="1600" i="1" dirty="0" err="1">
                <a:cs typeface="Calibri" panose="020F0502020204030204" pitchFamily="34" charset="0"/>
              </a:rPr>
              <a:t>Καταπιστευτικού</a:t>
            </a:r>
            <a:r>
              <a:rPr lang="el-GR" sz="1600" i="1" dirty="0">
                <a:cs typeface="Calibri" panose="020F0502020204030204" pitchFamily="34" charset="0"/>
              </a:rPr>
              <a:t> Λογαριασμού</a:t>
            </a:r>
            <a:r>
              <a:rPr lang="el-GR" sz="1600" dirty="0">
                <a:cs typeface="Calibri" panose="020F0502020204030204" pitchFamily="34" charset="0"/>
              </a:rPr>
              <a:t>» (ΦΕΚ Β’ 1738)</a:t>
            </a:r>
          </a:p>
          <a:p>
            <a:pPr marL="0" indent="0" algn="just">
              <a:spcBef>
                <a:spcPts val="300"/>
              </a:spcBef>
              <a:spcAft>
                <a:spcPts val="300"/>
              </a:spcAft>
              <a:buNone/>
            </a:pPr>
            <a:r>
              <a:rPr lang="el-GR" sz="1600" b="1" u="sng" dirty="0">
                <a:cs typeface="Calibri" panose="020F0502020204030204" pitchFamily="34" charset="0"/>
              </a:rPr>
              <a:t>Διαδικασία</a:t>
            </a:r>
          </a:p>
          <a:p>
            <a:pPr marL="536575" lvl="1" indent="-268288" algn="just">
              <a:spcBef>
                <a:spcPts val="300"/>
              </a:spcBef>
              <a:spcAft>
                <a:spcPts val="300"/>
              </a:spcAft>
              <a:buClr>
                <a:srgbClr val="E3000F"/>
              </a:buClr>
              <a:buFont typeface="Wingdings" panose="05000000000000000000" pitchFamily="2" charset="2"/>
              <a:buChar char="ü"/>
            </a:pPr>
            <a:r>
              <a:rPr lang="el-GR" sz="1600" dirty="0">
                <a:cs typeface="Calibri" panose="020F0502020204030204" pitchFamily="34" charset="0"/>
              </a:rPr>
              <a:t>Υποβάλλεται αίτημα από το δικαιούχο μέσω του ΠΣΚΕ</a:t>
            </a:r>
          </a:p>
          <a:p>
            <a:pPr marL="536575" lvl="1" indent="-268288" algn="just">
              <a:spcBef>
                <a:spcPts val="300"/>
              </a:spcBef>
              <a:spcAft>
                <a:spcPts val="300"/>
              </a:spcAft>
              <a:buClr>
                <a:srgbClr val="E3000F"/>
              </a:buClr>
              <a:buFont typeface="Wingdings" panose="05000000000000000000" pitchFamily="2" charset="2"/>
              <a:buChar char="ü"/>
            </a:pPr>
            <a:r>
              <a:rPr lang="el-GR" sz="1600" dirty="0">
                <a:cs typeface="Calibri" panose="020F0502020204030204" pitchFamily="34" charset="0"/>
              </a:rPr>
              <a:t>Άνοιγμα μερίδας δικαιούχου από το Ταμείο Παρακαταθηκών και Δανείων</a:t>
            </a:r>
          </a:p>
          <a:p>
            <a:pPr marL="536575" lvl="1" indent="-268288" algn="just">
              <a:spcBef>
                <a:spcPts val="300"/>
              </a:spcBef>
              <a:spcAft>
                <a:spcPts val="300"/>
              </a:spcAft>
              <a:buClr>
                <a:srgbClr val="E3000F"/>
              </a:buClr>
              <a:buFont typeface="Wingdings" panose="05000000000000000000" pitchFamily="2" charset="2"/>
              <a:buChar char="ü"/>
            </a:pPr>
            <a:r>
              <a:rPr lang="el-GR" sz="1600" dirty="0">
                <a:cs typeface="Calibri" panose="020F0502020204030204" pitchFamily="34" charset="0"/>
              </a:rPr>
              <a:t>Υποβολή από το δικαιούχο αιτήματος πληρωμής ηλεκτρονικά και προσκόμιση φυσικού φακέλου (τιμολόγιο με εξοφλημένο το ΦΠΑ και την ίδια συμμετοχή, ασφαλιστική και φορολογική ενημερότητα, λογαριασμός προμηθευτή)</a:t>
            </a:r>
          </a:p>
          <a:p>
            <a:pPr marL="536575" lvl="1" indent="-268288" algn="just">
              <a:spcBef>
                <a:spcPts val="300"/>
              </a:spcBef>
              <a:spcAft>
                <a:spcPts val="300"/>
              </a:spcAft>
              <a:buClr>
                <a:srgbClr val="E3000F"/>
              </a:buClr>
              <a:buFont typeface="Wingdings" panose="05000000000000000000" pitchFamily="2" charset="2"/>
              <a:buChar char="ü"/>
            </a:pPr>
            <a:r>
              <a:rPr lang="el-GR" sz="1600" dirty="0">
                <a:cs typeface="Calibri" panose="020F0502020204030204" pitchFamily="34" charset="0"/>
              </a:rPr>
              <a:t>Διοικητικός έλεγχος από ΕΦΕΠΑΕ και εντολή προς το ΤΠΔΑ για την πληρωμή του προμηθευτή</a:t>
            </a:r>
          </a:p>
          <a:p>
            <a:pPr marL="536575" lvl="1" indent="-268288" algn="just">
              <a:spcBef>
                <a:spcPts val="300"/>
              </a:spcBef>
              <a:spcAft>
                <a:spcPts val="300"/>
              </a:spcAft>
              <a:buClr>
                <a:srgbClr val="E3000F"/>
              </a:buClr>
              <a:buFont typeface="Wingdings" panose="05000000000000000000" pitchFamily="2" charset="2"/>
              <a:buChar char="ü"/>
            </a:pPr>
            <a:r>
              <a:rPr lang="el-GR" sz="1600" dirty="0">
                <a:cs typeface="Calibri" panose="020F0502020204030204" pitchFamily="34" charset="0"/>
              </a:rPr>
              <a:t>Πίστωση λογαριασμού προμηθευτή από το λογαριασμό του δικαιούχου</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6224781" cy="477054"/>
          </a:xfrm>
          <a:prstGeom prst="rect">
            <a:avLst/>
          </a:prstGeom>
        </p:spPr>
        <p:txBody>
          <a:bodyPr wrap="none">
            <a:spAutoFit/>
          </a:bodyPr>
          <a:lstStyle/>
          <a:p>
            <a:pPr>
              <a:spcBef>
                <a:spcPct val="50000"/>
              </a:spcBef>
              <a:defRPr/>
            </a:pPr>
            <a:r>
              <a:rPr lang="el-GR" sz="2500" b="1" dirty="0">
                <a:solidFill>
                  <a:srgbClr val="01567D"/>
                </a:solidFill>
                <a:cs typeface="Arial" panose="020B0604020202020204" pitchFamily="34" charset="0"/>
              </a:rPr>
              <a:t>Ανοιχτός </a:t>
            </a:r>
            <a:r>
              <a:rPr lang="el-GR" sz="2500" b="1" dirty="0" err="1">
                <a:solidFill>
                  <a:srgbClr val="01567D"/>
                </a:solidFill>
                <a:cs typeface="Arial" panose="020B0604020202020204" pitchFamily="34" charset="0"/>
              </a:rPr>
              <a:t>Καταπιστευτικός</a:t>
            </a:r>
            <a:r>
              <a:rPr lang="el-GR" sz="2500" b="1" dirty="0">
                <a:solidFill>
                  <a:srgbClr val="01567D"/>
                </a:solidFill>
                <a:cs typeface="Arial" panose="020B0604020202020204" pitchFamily="34" charset="0"/>
              </a:rPr>
              <a:t> Λογαριασμός</a:t>
            </a:r>
            <a:endParaRPr lang="el-GR" sz="2500" b="1" dirty="0">
              <a:solidFill>
                <a:srgbClr val="01567D"/>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602346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5E2B621-1F89-4D4F-90AB-CB4E30383531}"/>
              </a:ext>
            </a:extLst>
          </p:cNvPr>
          <p:cNvPicPr>
            <a:picLocks noChangeAspect="1"/>
          </p:cNvPicPr>
          <p:nvPr/>
        </p:nvPicPr>
        <p:blipFill rotWithShape="1">
          <a:blip r:embed="rId3">
            <a:grayscl/>
            <a:extLst>
              <a:ext uri="{28A0092B-C50C-407E-A947-70E740481C1C}">
                <a14:useLocalDpi xmlns:a14="http://schemas.microsoft.com/office/drawing/2010/main" val="0"/>
              </a:ext>
            </a:extLst>
          </a:blip>
          <a:srcRect l="6064" t="-2" r="31717"/>
          <a:stretch/>
        </p:blipFill>
        <p:spPr>
          <a:xfrm>
            <a:off x="2751826" y="10"/>
            <a:ext cx="6392174" cy="6857990"/>
          </a:xfrm>
          <a:prstGeom prst="rect">
            <a:avLst/>
          </a:prstGeom>
        </p:spPr>
      </p:pic>
      <p:sp>
        <p:nvSpPr>
          <p:cNvPr id="22" name="Rectangle 21">
            <a:extLst>
              <a:ext uri="{FF2B5EF4-FFF2-40B4-BE49-F238E27FC236}">
                <a16:creationId xmlns:a16="http://schemas.microsoft.com/office/drawing/2014/main" id="{EFAFE224-6BD1-4DCB-BE3F-08B0020410C0}"/>
              </a:ext>
            </a:extLst>
          </p:cNvPr>
          <p:cNvSpPr/>
          <p:nvPr/>
        </p:nvSpPr>
        <p:spPr>
          <a:xfrm>
            <a:off x="0" y="0"/>
            <a:ext cx="3995936" cy="6858000"/>
          </a:xfrm>
          <a:prstGeom prst="rect">
            <a:avLst/>
          </a:prstGeom>
          <a:solidFill>
            <a:srgbClr val="E3010F"/>
          </a:solidFill>
          <a:ln>
            <a:solidFill>
              <a:srgbClr val="E30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3" name="Rectangle 22">
            <a:extLst>
              <a:ext uri="{FF2B5EF4-FFF2-40B4-BE49-F238E27FC236}">
                <a16:creationId xmlns:a16="http://schemas.microsoft.com/office/drawing/2014/main" id="{D2D29367-10B3-4E66-B371-B2C36BF088D8}"/>
              </a:ext>
            </a:extLst>
          </p:cNvPr>
          <p:cNvSpPr/>
          <p:nvPr/>
        </p:nvSpPr>
        <p:spPr>
          <a:xfrm>
            <a:off x="0" y="1556792"/>
            <a:ext cx="4283968" cy="11521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Rectangle 23">
            <a:extLst>
              <a:ext uri="{FF2B5EF4-FFF2-40B4-BE49-F238E27FC236}">
                <a16:creationId xmlns:a16="http://schemas.microsoft.com/office/drawing/2014/main" id="{04A5AE31-1553-4080-B215-DF36924AAC7C}"/>
              </a:ext>
            </a:extLst>
          </p:cNvPr>
          <p:cNvSpPr/>
          <p:nvPr/>
        </p:nvSpPr>
        <p:spPr>
          <a:xfrm>
            <a:off x="251520" y="692696"/>
            <a:ext cx="3456384" cy="5416868"/>
          </a:xfrm>
          <a:prstGeom prst="rect">
            <a:avLst/>
          </a:prstGeom>
        </p:spPr>
        <p:txBody>
          <a:bodyPr wrap="square">
            <a:spAutoFit/>
          </a:bodyPr>
          <a:lstStyle/>
          <a:p>
            <a:pPr marL="285750" indent="-285750">
              <a:spcBef>
                <a:spcPts val="300"/>
              </a:spcBef>
              <a:spcAft>
                <a:spcPts val="300"/>
              </a:spcAft>
              <a:buFont typeface="Wingdings" panose="05000000000000000000" pitchFamily="2" charset="2"/>
              <a:buChar char="§"/>
            </a:pPr>
            <a:r>
              <a:rPr lang="el-GR" dirty="0">
                <a:solidFill>
                  <a:schemeClr val="bg1"/>
                </a:solidFill>
                <a:latin typeface="Calibri" panose="020F0502020204030204" pitchFamily="34" charset="0"/>
              </a:rPr>
              <a:t>1</a:t>
            </a:r>
            <a:r>
              <a:rPr lang="en-US" dirty="0">
                <a:solidFill>
                  <a:schemeClr val="bg1"/>
                </a:solidFill>
                <a:latin typeface="Calibri" panose="020F0502020204030204" pitchFamily="34" charset="0"/>
              </a:rPr>
              <a:t>.</a:t>
            </a:r>
            <a:r>
              <a:rPr lang="el-GR" dirty="0">
                <a:solidFill>
                  <a:schemeClr val="bg1"/>
                </a:solidFill>
                <a:latin typeface="Calibri" panose="020F0502020204030204" pitchFamily="34" charset="0"/>
              </a:rPr>
              <a:t> Βασικά χαρακτηριστικά της δράσης </a:t>
            </a:r>
          </a:p>
          <a:p>
            <a:pPr marL="285750" indent="-285750">
              <a:spcBef>
                <a:spcPts val="300"/>
              </a:spcBef>
              <a:spcAft>
                <a:spcPts val="300"/>
              </a:spcAft>
              <a:buFont typeface="Wingdings" panose="05000000000000000000" pitchFamily="2" charset="2"/>
              <a:buChar char="§"/>
            </a:pPr>
            <a:endParaRPr lang="el-GR" b="1" dirty="0">
              <a:solidFill>
                <a:schemeClr val="bg1"/>
              </a:solidFill>
              <a:latin typeface="Calibri" panose="020F0502020204030204" pitchFamily="34" charset="0"/>
            </a:endParaRPr>
          </a:p>
          <a:p>
            <a:pPr marL="285750" indent="-285750">
              <a:spcBef>
                <a:spcPts val="300"/>
              </a:spcBef>
              <a:spcAft>
                <a:spcPts val="300"/>
              </a:spcAft>
              <a:buFont typeface="Wingdings" panose="05000000000000000000" pitchFamily="2" charset="2"/>
              <a:buChar char="§"/>
            </a:pPr>
            <a:r>
              <a:rPr lang="el-GR" b="1" dirty="0">
                <a:solidFill>
                  <a:schemeClr val="bg1"/>
                </a:solidFill>
                <a:latin typeface="Calibri" panose="020F0502020204030204" pitchFamily="34" charset="0"/>
              </a:rPr>
              <a:t>2</a:t>
            </a:r>
            <a:r>
              <a:rPr lang="en-US" b="1" dirty="0">
                <a:solidFill>
                  <a:schemeClr val="bg1"/>
                </a:solidFill>
                <a:latin typeface="Calibri" panose="020F0502020204030204" pitchFamily="34" charset="0"/>
              </a:rPr>
              <a:t>.</a:t>
            </a:r>
            <a:r>
              <a:rPr lang="el-GR" b="1" dirty="0">
                <a:solidFill>
                  <a:schemeClr val="bg1"/>
                </a:solidFill>
                <a:latin typeface="Calibri" panose="020F0502020204030204" pitchFamily="34" charset="0"/>
              </a:rPr>
              <a:t> Ποιοι μπορούν να λάβουν χρηματοδότηση στο πλαίσιο της δράσης</a:t>
            </a:r>
            <a:endParaRPr lang="en-US" b="1" dirty="0">
              <a:solidFill>
                <a:schemeClr val="bg1"/>
              </a:solidFill>
              <a:latin typeface="Calibri" panose="020F0502020204030204" pitchFamily="34" charset="0"/>
            </a:endParaRPr>
          </a:p>
          <a:p>
            <a:pPr marL="285750" indent="-285750">
              <a:spcBef>
                <a:spcPts val="300"/>
              </a:spcBef>
              <a:spcAft>
                <a:spcPts val="300"/>
              </a:spcAft>
              <a:buFont typeface="Wingdings" panose="05000000000000000000" pitchFamily="2" charset="2"/>
              <a:buChar char="§"/>
            </a:pPr>
            <a:endParaRPr lang="en-US" dirty="0">
              <a:solidFill>
                <a:schemeClr val="bg1"/>
              </a:solidFill>
              <a:latin typeface="Calibri" panose="020F0502020204030204" pitchFamily="34" charset="0"/>
            </a:endParaRPr>
          </a:p>
          <a:p>
            <a:pPr marL="285750" indent="-285750">
              <a:spcBef>
                <a:spcPts val="300"/>
              </a:spcBef>
              <a:spcAft>
                <a:spcPts val="300"/>
              </a:spcAft>
              <a:buFont typeface="Wingdings" panose="05000000000000000000" pitchFamily="2" charset="2"/>
              <a:buChar char="§"/>
            </a:pPr>
            <a:r>
              <a:rPr lang="el-GR" dirty="0">
                <a:solidFill>
                  <a:schemeClr val="bg1"/>
                </a:solidFill>
                <a:latin typeface="Calibri" panose="020F0502020204030204" pitchFamily="34" charset="0"/>
              </a:rPr>
              <a:t>3</a:t>
            </a:r>
            <a:r>
              <a:rPr lang="en-US" dirty="0">
                <a:solidFill>
                  <a:schemeClr val="bg1"/>
                </a:solidFill>
                <a:latin typeface="Calibri" panose="020F0502020204030204" pitchFamily="34" charset="0"/>
              </a:rPr>
              <a:t>. </a:t>
            </a:r>
            <a:r>
              <a:rPr lang="el-GR" dirty="0">
                <a:solidFill>
                  <a:schemeClr val="bg1"/>
                </a:solidFill>
                <a:latin typeface="Calibri" panose="020F0502020204030204" pitchFamily="34" charset="0"/>
              </a:rPr>
              <a:t>Ποιες δραστηριότητες και ποιες δαπάνες μπορούν να ενισχυθούν</a:t>
            </a:r>
            <a:endParaRPr lang="en-US" dirty="0">
              <a:solidFill>
                <a:schemeClr val="bg1"/>
              </a:solidFill>
              <a:latin typeface="Calibri" panose="020F0502020204030204" pitchFamily="34" charset="0"/>
            </a:endParaRPr>
          </a:p>
          <a:p>
            <a:pPr marL="285750" indent="-285750">
              <a:spcBef>
                <a:spcPts val="300"/>
              </a:spcBef>
              <a:spcAft>
                <a:spcPts val="300"/>
              </a:spcAft>
              <a:buFont typeface="Wingdings" panose="05000000000000000000" pitchFamily="2" charset="2"/>
              <a:buChar char="§"/>
            </a:pPr>
            <a:endParaRPr lang="en-US" dirty="0">
              <a:solidFill>
                <a:schemeClr val="bg1"/>
              </a:solidFill>
              <a:latin typeface="Calibri" panose="020F0502020204030204" pitchFamily="34" charset="0"/>
            </a:endParaRPr>
          </a:p>
          <a:p>
            <a:pPr marL="285750" indent="-285750">
              <a:spcBef>
                <a:spcPts val="300"/>
              </a:spcBef>
              <a:spcAft>
                <a:spcPts val="300"/>
              </a:spcAft>
              <a:buFont typeface="Wingdings" panose="05000000000000000000" pitchFamily="2" charset="2"/>
              <a:buChar char="§"/>
            </a:pPr>
            <a:r>
              <a:rPr lang="en-US" dirty="0">
                <a:solidFill>
                  <a:schemeClr val="bg1"/>
                </a:solidFill>
                <a:latin typeface="Calibri" panose="020F0502020204030204" pitchFamily="34" charset="0"/>
              </a:rPr>
              <a:t>4. </a:t>
            </a:r>
            <a:r>
              <a:rPr lang="el-GR" dirty="0">
                <a:solidFill>
                  <a:schemeClr val="bg1"/>
                </a:solidFill>
                <a:latin typeface="Calibri" panose="020F0502020204030204" pitchFamily="34" charset="0"/>
              </a:rPr>
              <a:t>Υποβολή και αξιολόγηση προτάσεων</a:t>
            </a:r>
            <a:endParaRPr lang="en-US" dirty="0">
              <a:solidFill>
                <a:schemeClr val="bg1"/>
              </a:solidFill>
              <a:latin typeface="Calibri" panose="020F0502020204030204" pitchFamily="34" charset="0"/>
            </a:endParaRPr>
          </a:p>
          <a:p>
            <a:pPr>
              <a:spcBef>
                <a:spcPts val="300"/>
              </a:spcBef>
              <a:spcAft>
                <a:spcPts val="300"/>
              </a:spcAft>
            </a:pPr>
            <a:endParaRPr lang="el-GR" dirty="0">
              <a:solidFill>
                <a:schemeClr val="bg1"/>
              </a:solidFill>
              <a:latin typeface="Calibri" panose="020F0502020204030204" pitchFamily="34" charset="0"/>
            </a:endParaRPr>
          </a:p>
          <a:p>
            <a:pPr marL="285750" indent="-285750">
              <a:spcBef>
                <a:spcPts val="300"/>
              </a:spcBef>
              <a:spcAft>
                <a:spcPts val="300"/>
              </a:spcAft>
              <a:buFont typeface="Wingdings" panose="05000000000000000000" pitchFamily="2" charset="2"/>
              <a:buChar char="§"/>
            </a:pPr>
            <a:r>
              <a:rPr lang="en-US" dirty="0">
                <a:solidFill>
                  <a:schemeClr val="bg1"/>
                </a:solidFill>
                <a:latin typeface="Calibri" panose="020F0502020204030204" pitchFamily="34" charset="0"/>
              </a:rPr>
              <a:t>5.</a:t>
            </a:r>
            <a:r>
              <a:rPr lang="el-GR" dirty="0">
                <a:solidFill>
                  <a:schemeClr val="bg1"/>
                </a:solidFill>
                <a:latin typeface="Calibri" panose="020F0502020204030204" pitchFamily="34" charset="0"/>
              </a:rPr>
              <a:t> Υλοποίηση έργων - υποχρεώσεις ενισχυόμενων φορέων</a:t>
            </a:r>
          </a:p>
        </p:txBody>
      </p:sp>
    </p:spTree>
    <p:extLst>
      <p:ext uri="{BB962C8B-B14F-4D97-AF65-F5344CB8AC3E}">
        <p14:creationId xmlns:p14="http://schemas.microsoft.com/office/powerpoint/2010/main" val="19360207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614191" y="1585202"/>
            <a:ext cx="7416824" cy="299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285750" indent="-285750" algn="just">
              <a:spcBef>
                <a:spcPts val="300"/>
              </a:spcBef>
              <a:spcAft>
                <a:spcPts val="300"/>
              </a:spcAft>
              <a:buClr>
                <a:srgbClr val="E3000F"/>
              </a:buClr>
              <a:buFont typeface="Wingdings" panose="05000000000000000000" pitchFamily="2" charset="2"/>
              <a:buChar char="§"/>
            </a:pPr>
            <a:r>
              <a:rPr lang="el-GR" sz="1600" b="1" u="sng" dirty="0">
                <a:cs typeface="Calibri" panose="020F0502020204030204" pitchFamily="34" charset="0"/>
              </a:rPr>
              <a:t>Περιορισμοί και όροι:</a:t>
            </a:r>
          </a:p>
          <a:p>
            <a:pPr marL="536575" lvl="1" indent="-268288" algn="just">
              <a:spcBef>
                <a:spcPts val="300"/>
              </a:spcBef>
              <a:spcAft>
                <a:spcPts val="300"/>
              </a:spcAft>
              <a:buClr>
                <a:srgbClr val="FF0000"/>
              </a:buClr>
              <a:buFont typeface="Wingdings" panose="05000000000000000000" pitchFamily="2" charset="2"/>
              <a:buChar char="ü"/>
            </a:pPr>
            <a:r>
              <a:rPr lang="el-GR" sz="1600" dirty="0">
                <a:cs typeface="Calibri" panose="020F0502020204030204" pitchFamily="34" charset="0"/>
              </a:rPr>
              <a:t>Κόστος χρήσης λογαριασμού €32,00 το οποίο καταβάλλεται κατά την έγγραφη</a:t>
            </a:r>
          </a:p>
          <a:p>
            <a:pPr marL="536575" lvl="1" indent="-268288" algn="just">
              <a:spcBef>
                <a:spcPts val="300"/>
              </a:spcBef>
              <a:spcAft>
                <a:spcPts val="300"/>
              </a:spcAft>
              <a:buClr>
                <a:srgbClr val="FF0000"/>
              </a:buClr>
              <a:buFont typeface="Wingdings" panose="05000000000000000000" pitchFamily="2" charset="2"/>
              <a:buChar char="ü"/>
            </a:pPr>
            <a:r>
              <a:rPr lang="el-GR" sz="1600" dirty="0">
                <a:cs typeface="Calibri" panose="020F0502020204030204" pitchFamily="34" charset="0"/>
              </a:rPr>
              <a:t>Παραμένει η δυνατότητα λήψης προκαταβολής 40%</a:t>
            </a:r>
          </a:p>
          <a:p>
            <a:pPr marL="536575" lvl="1" indent="-268288" algn="just">
              <a:spcBef>
                <a:spcPts val="300"/>
              </a:spcBef>
              <a:spcAft>
                <a:spcPts val="300"/>
              </a:spcAft>
              <a:buClr>
                <a:srgbClr val="FF0000"/>
              </a:buClr>
              <a:buFont typeface="Wingdings" panose="05000000000000000000" pitchFamily="2" charset="2"/>
              <a:buChar char="ü"/>
            </a:pPr>
            <a:r>
              <a:rPr lang="el-GR" sz="1600" dirty="0">
                <a:cs typeface="Calibri" panose="020F0502020204030204" pitchFamily="34" charset="0"/>
              </a:rPr>
              <a:t>Η ενίσχυση καταβάλλεται απευθείας στον </a:t>
            </a:r>
            <a:r>
              <a:rPr lang="el-GR" sz="1600" dirty="0" err="1">
                <a:cs typeface="Calibri" panose="020F0502020204030204" pitchFamily="34" charset="0"/>
              </a:rPr>
              <a:t>πάροχο</a:t>
            </a:r>
            <a:r>
              <a:rPr lang="el-GR" sz="1600" dirty="0">
                <a:cs typeface="Calibri" panose="020F0502020204030204" pitchFamily="34" charset="0"/>
              </a:rPr>
              <a:t>/προμηθευτή. Ο δικαιούχος οφείλει να έχει προηγουμένως εξοφλήσει το μη επιχορηγούμενο-επιλέξιμο τμήμα της δαπάνης.</a:t>
            </a:r>
          </a:p>
          <a:p>
            <a:pPr marL="536575" lvl="1" indent="-268288" algn="just">
              <a:spcBef>
                <a:spcPts val="300"/>
              </a:spcBef>
              <a:spcAft>
                <a:spcPts val="300"/>
              </a:spcAft>
              <a:buClr>
                <a:srgbClr val="FF0000"/>
              </a:buClr>
              <a:buFont typeface="Wingdings" panose="05000000000000000000" pitchFamily="2" charset="2"/>
              <a:buChar char="ü"/>
            </a:pPr>
            <a:r>
              <a:rPr lang="el-GR" sz="1600" dirty="0">
                <a:cs typeface="Calibri" panose="020F0502020204030204" pitchFamily="34" charset="0"/>
              </a:rPr>
              <a:t>Μόνο η Ενδιάμεση Αίτηση μπορεί να περιλαμβάνει δαπάνες που εξοφλούνται μέσω </a:t>
            </a:r>
            <a:r>
              <a:rPr lang="el-GR" sz="1600" dirty="0" err="1">
                <a:cs typeface="Calibri" panose="020F0502020204030204" pitchFamily="34" charset="0"/>
              </a:rPr>
              <a:t>escrow</a:t>
            </a:r>
            <a:r>
              <a:rPr lang="el-GR" sz="1600" dirty="0">
                <a:cs typeface="Calibri" panose="020F0502020204030204" pitchFamily="34" charset="0"/>
              </a:rPr>
              <a:t> </a:t>
            </a:r>
            <a:r>
              <a:rPr lang="el-GR" sz="1600" dirty="0" err="1">
                <a:cs typeface="Calibri" panose="020F0502020204030204" pitchFamily="34" charset="0"/>
              </a:rPr>
              <a:t>account</a:t>
            </a:r>
            <a:r>
              <a:rPr lang="el-GR" sz="1600" dirty="0">
                <a:cs typeface="Calibri" panose="020F0502020204030204" pitchFamily="34" charset="0"/>
              </a:rPr>
              <a:t>.</a:t>
            </a:r>
          </a:p>
          <a:p>
            <a:pPr marL="536575" lvl="1" indent="-268288" algn="just">
              <a:spcBef>
                <a:spcPts val="300"/>
              </a:spcBef>
              <a:spcAft>
                <a:spcPts val="300"/>
              </a:spcAft>
              <a:buClr>
                <a:srgbClr val="FF0000"/>
              </a:buClr>
              <a:buFont typeface="Wingdings" panose="05000000000000000000" pitchFamily="2" charset="2"/>
              <a:buChar char="ü"/>
            </a:pPr>
            <a:r>
              <a:rPr lang="el-GR" sz="1600" dirty="0">
                <a:cs typeface="Calibri" panose="020F0502020204030204" pitchFamily="34" charset="0"/>
              </a:rPr>
              <a:t>Ο </a:t>
            </a:r>
            <a:r>
              <a:rPr lang="el-GR" sz="1600" dirty="0" err="1">
                <a:cs typeface="Calibri" panose="020F0502020204030204" pitchFamily="34" charset="0"/>
              </a:rPr>
              <a:t>escrow</a:t>
            </a:r>
            <a:r>
              <a:rPr lang="el-GR" sz="1600" dirty="0">
                <a:cs typeface="Calibri" panose="020F0502020204030204" pitchFamily="34" charset="0"/>
              </a:rPr>
              <a:t> </a:t>
            </a:r>
            <a:r>
              <a:rPr lang="el-GR" sz="1600" dirty="0" err="1">
                <a:cs typeface="Calibri" panose="020F0502020204030204" pitchFamily="34" charset="0"/>
              </a:rPr>
              <a:t>account</a:t>
            </a:r>
            <a:r>
              <a:rPr lang="el-GR" sz="1600" dirty="0">
                <a:cs typeface="Calibri" panose="020F0502020204030204" pitchFamily="34" charset="0"/>
              </a:rPr>
              <a:t> δεν μπορεί να χρησιμοποιηθεί για δαπάνες που δεν έχουν πιστοποιηθεί στο σύνολό τους.</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6224781" cy="477054"/>
          </a:xfrm>
          <a:prstGeom prst="rect">
            <a:avLst/>
          </a:prstGeom>
        </p:spPr>
        <p:txBody>
          <a:bodyPr wrap="none">
            <a:spAutoFit/>
          </a:bodyPr>
          <a:lstStyle/>
          <a:p>
            <a:pPr>
              <a:spcBef>
                <a:spcPct val="50000"/>
              </a:spcBef>
              <a:defRPr/>
            </a:pPr>
            <a:r>
              <a:rPr lang="el-GR" sz="2500" b="1" dirty="0">
                <a:solidFill>
                  <a:srgbClr val="01567D"/>
                </a:solidFill>
                <a:cs typeface="Arial" panose="020B0604020202020204" pitchFamily="34" charset="0"/>
              </a:rPr>
              <a:t>Ανοιχτός </a:t>
            </a:r>
            <a:r>
              <a:rPr lang="el-GR" sz="2500" b="1" dirty="0" err="1">
                <a:solidFill>
                  <a:srgbClr val="01567D"/>
                </a:solidFill>
                <a:cs typeface="Arial" panose="020B0604020202020204" pitchFamily="34" charset="0"/>
              </a:rPr>
              <a:t>Καταπιστευτικός</a:t>
            </a:r>
            <a:r>
              <a:rPr lang="el-GR" sz="2500" b="1" dirty="0">
                <a:solidFill>
                  <a:srgbClr val="01567D"/>
                </a:solidFill>
                <a:cs typeface="Arial" panose="020B0604020202020204" pitchFamily="34" charset="0"/>
              </a:rPr>
              <a:t> Λογαριασμός</a:t>
            </a:r>
            <a:endParaRPr lang="el-GR" sz="2500" b="1" dirty="0">
              <a:solidFill>
                <a:srgbClr val="01567D"/>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31658174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614191" y="1585202"/>
            <a:ext cx="7416824" cy="422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285750" indent="-285750" algn="just">
              <a:spcBef>
                <a:spcPts val="300"/>
              </a:spcBef>
              <a:spcAft>
                <a:spcPts val="300"/>
              </a:spcAft>
              <a:buClr>
                <a:srgbClr val="FF0000"/>
              </a:buClr>
              <a:buFont typeface="Wingdings" panose="05000000000000000000" pitchFamily="2" charset="2"/>
              <a:buChar char="§"/>
            </a:pPr>
            <a:r>
              <a:rPr lang="el-GR" sz="1500" dirty="0">
                <a:cs typeface="Calibri" panose="020F0502020204030204" pitchFamily="34" charset="0"/>
              </a:rPr>
              <a:t>Επιτρέπονται τροποποιήσεις του φυσικού και οικονομικού αντικειμένου (ΦΟΑ) του επενδυτικού σχεδίου χωρίς ωστόσο να υπάρχει υποχρέωση από τον Δικαιούχο να υποβάλει αίτημα τροποποίησης από τον δικαιούχο στον Ενδιάμεσο Φορέα (Ε.Φ) εφόσον:</a:t>
            </a:r>
          </a:p>
          <a:p>
            <a:pPr marL="800100" lvl="1" indent="-342900" algn="just">
              <a:spcBef>
                <a:spcPts val="300"/>
              </a:spcBef>
              <a:spcAft>
                <a:spcPts val="300"/>
              </a:spcAft>
              <a:buClr>
                <a:srgbClr val="FF0000"/>
              </a:buClr>
              <a:buFont typeface="Arial" panose="020B0604020202020204" pitchFamily="34" charset="0"/>
              <a:buChar char="•"/>
            </a:pPr>
            <a:r>
              <a:rPr lang="el-GR" sz="1500" dirty="0">
                <a:cs typeface="Calibri" panose="020F0502020204030204" pitchFamily="34" charset="0"/>
              </a:rPr>
              <a:t>δεν αλλοιώνονται οι προϋποθέσεις ένταξης του επενδυτικού σχεδίου,</a:t>
            </a:r>
          </a:p>
          <a:p>
            <a:pPr marL="800100" lvl="1" indent="-342900" algn="just">
              <a:spcBef>
                <a:spcPts val="300"/>
              </a:spcBef>
              <a:spcAft>
                <a:spcPts val="300"/>
              </a:spcAft>
              <a:buClr>
                <a:srgbClr val="FF0000"/>
              </a:buClr>
              <a:buFont typeface="Arial" panose="020B0604020202020204" pitchFamily="34" charset="0"/>
              <a:buChar char="•"/>
            </a:pPr>
            <a:r>
              <a:rPr lang="el-GR" sz="1500" dirty="0">
                <a:cs typeface="Calibri" panose="020F0502020204030204" pitchFamily="34" charset="0"/>
              </a:rPr>
              <a:t>δεν μεταβάλλονται βαθμολογικά τα κριτήρια αξιολόγησης και δεν αυξάνεται ο εγκεκριμένος επιχορηγούμενος Π/Υ του επενδυτικού σχεδίου</a:t>
            </a:r>
            <a:r>
              <a:rPr lang="en-US" sz="1500" dirty="0">
                <a:cs typeface="Calibri" panose="020F0502020204030204" pitchFamily="34" charset="0"/>
              </a:rPr>
              <a:t>,</a:t>
            </a:r>
            <a:endParaRPr lang="el-GR" sz="1500" dirty="0">
              <a:cs typeface="Calibri" panose="020F0502020204030204" pitchFamily="34" charset="0"/>
            </a:endParaRPr>
          </a:p>
          <a:p>
            <a:pPr marL="800100" lvl="1" indent="-342900" algn="just">
              <a:spcBef>
                <a:spcPts val="300"/>
              </a:spcBef>
              <a:spcAft>
                <a:spcPts val="300"/>
              </a:spcAft>
              <a:buClr>
                <a:srgbClr val="FF0000"/>
              </a:buClr>
              <a:buFont typeface="Arial" panose="020B0604020202020204" pitchFamily="34" charset="0"/>
              <a:buChar char="•"/>
            </a:pPr>
            <a:r>
              <a:rPr lang="el-GR" sz="1500" dirty="0">
                <a:cs typeface="Calibri" panose="020F0502020204030204" pitchFamily="34" charset="0"/>
              </a:rPr>
              <a:t>Δεν αυξάνεται ο εγκεκριμένος επιχορηγούμενος Π/Υ του επενδυτικού σχεδίου </a:t>
            </a:r>
          </a:p>
          <a:p>
            <a:pPr marL="800100" lvl="1" indent="-342900" algn="just">
              <a:spcBef>
                <a:spcPts val="300"/>
              </a:spcBef>
              <a:spcAft>
                <a:spcPts val="300"/>
              </a:spcAft>
              <a:buClr>
                <a:srgbClr val="FF0000"/>
              </a:buClr>
              <a:buFont typeface="Arial" panose="020B0604020202020204" pitchFamily="34" charset="0"/>
              <a:buChar char="•"/>
            </a:pPr>
            <a:r>
              <a:rPr lang="el-GR" sz="1500" dirty="0">
                <a:cs typeface="Calibri" panose="020F0502020204030204" pitchFamily="34" charset="0"/>
              </a:rPr>
              <a:t>δεν μειώνεται ο εγκεκριμένος επιχορηγούμενος Π/Υ του επενδυτικού σχεδίου κάτω από το όριο των 20.000 €</a:t>
            </a:r>
            <a:r>
              <a:rPr lang="en-US" sz="1500" dirty="0">
                <a:cs typeface="Calibri" panose="020F0502020204030204" pitchFamily="34" charset="0"/>
              </a:rPr>
              <a:t>,</a:t>
            </a:r>
            <a:endParaRPr lang="el-GR" sz="1500" dirty="0">
              <a:cs typeface="Calibri" panose="020F0502020204030204" pitchFamily="34" charset="0"/>
            </a:endParaRPr>
          </a:p>
          <a:p>
            <a:pPr marL="800100" lvl="1" indent="-342900" algn="just">
              <a:spcBef>
                <a:spcPts val="300"/>
              </a:spcBef>
              <a:spcAft>
                <a:spcPts val="300"/>
              </a:spcAft>
              <a:buClr>
                <a:srgbClr val="FF0000"/>
              </a:buClr>
              <a:buFont typeface="Arial" panose="020B0604020202020204" pitchFamily="34" charset="0"/>
              <a:buChar char="•"/>
            </a:pPr>
            <a:r>
              <a:rPr lang="el-GR" sz="1500" dirty="0">
                <a:cs typeface="Calibri" panose="020F0502020204030204" pitchFamily="34" charset="0"/>
              </a:rPr>
              <a:t>τηρούνται οι περιορισμοί στις κατηγορίες των επιλέξιμων δαπανών, όπου αυτοί προβλέπονται</a:t>
            </a:r>
            <a:r>
              <a:rPr lang="en-US" sz="1500" dirty="0">
                <a:cs typeface="Calibri" panose="020F0502020204030204" pitchFamily="34" charset="0"/>
              </a:rPr>
              <a:t>,</a:t>
            </a:r>
            <a:endParaRPr lang="el-GR" sz="1500" dirty="0">
              <a:cs typeface="Calibri" panose="020F0502020204030204" pitchFamily="34" charset="0"/>
            </a:endParaRPr>
          </a:p>
          <a:p>
            <a:pPr marL="285750" indent="-285750" algn="just">
              <a:spcBef>
                <a:spcPts val="300"/>
              </a:spcBef>
              <a:spcAft>
                <a:spcPts val="300"/>
              </a:spcAft>
              <a:buClr>
                <a:srgbClr val="FF0000"/>
              </a:buClr>
              <a:buFont typeface="Wingdings" panose="05000000000000000000" pitchFamily="2" charset="2"/>
              <a:buChar char="§"/>
            </a:pPr>
            <a:r>
              <a:rPr lang="el-GR" sz="1500" dirty="0">
                <a:cs typeface="Calibri" panose="020F0502020204030204" pitchFamily="34" charset="0"/>
              </a:rPr>
              <a:t>Κατά τη διάρκεια υλοποίησης του επενδυτικού σχεδίου, επιτρέπονται τροποποιήσεις ήσσονος σημασίας, οι τροποποιήσεις αυτές μπορούν να ενσωματώνονται στο αίτημα επαλήθευσης/πιστοποίησης και να εξετάζονται απευθείας με αυτό, χωρίς να απαιτείται η υποβολή σχετικού αιτήματος τροποποίησης. </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39922"/>
            <a:ext cx="3712876" cy="477054"/>
          </a:xfrm>
          <a:prstGeom prst="rect">
            <a:avLst/>
          </a:prstGeom>
        </p:spPr>
        <p:txBody>
          <a:bodyPr wrap="none">
            <a:spAutoFit/>
          </a:bodyPr>
          <a:lstStyle/>
          <a:p>
            <a:pPr>
              <a:spcBef>
                <a:spcPct val="50000"/>
              </a:spcBef>
              <a:defRPr/>
            </a:pPr>
            <a:r>
              <a:rPr lang="el-GR" sz="2500" b="1" dirty="0">
                <a:solidFill>
                  <a:srgbClr val="01567D"/>
                </a:solidFill>
                <a:cs typeface="Arial" panose="020B0604020202020204" pitchFamily="34" charset="0"/>
              </a:rPr>
              <a:t>Αιτήματα τροποποίησης</a:t>
            </a:r>
            <a:endParaRPr lang="el-GR" sz="2500" b="1" dirty="0">
              <a:solidFill>
                <a:srgbClr val="01567D"/>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41512272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614191" y="1585202"/>
            <a:ext cx="7416824" cy="436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lvl="0" indent="0" algn="just">
              <a:spcBef>
                <a:spcPts val="200"/>
              </a:spcBef>
              <a:spcAft>
                <a:spcPts val="200"/>
              </a:spcAft>
              <a:buNone/>
            </a:pPr>
            <a:r>
              <a:rPr lang="el-GR" sz="1500" b="1" i="1" u="sng" dirty="0">
                <a:solidFill>
                  <a:prstClr val="black"/>
                </a:solidFill>
                <a:cs typeface="Calibri" panose="020F0502020204030204" pitchFamily="34" charset="0"/>
              </a:rPr>
              <a:t>Μετά την έκδοση της Απόφασης Ένταξης και μέχρι και την τελική πληρωμή της δημόσιας δαπάνης, οι Δικαιούχοι υποχρεούνται</a:t>
            </a:r>
            <a:r>
              <a:rPr lang="en-US" sz="1500" b="1" i="1" u="sng" dirty="0">
                <a:solidFill>
                  <a:prstClr val="black"/>
                </a:solidFill>
                <a:cs typeface="Calibri" panose="020F0502020204030204" pitchFamily="34" charset="0"/>
              </a:rPr>
              <a:t>:</a:t>
            </a:r>
            <a:endParaRPr lang="el-GR" sz="1500" b="1" i="1" u="sng" dirty="0">
              <a:solidFill>
                <a:prstClr val="black"/>
              </a:solidFill>
              <a:cs typeface="Calibri" panose="020F0502020204030204" pitchFamily="34" charset="0"/>
            </a:endParaRPr>
          </a:p>
          <a:p>
            <a:pPr marL="554037" lvl="1" algn="just">
              <a:spcBef>
                <a:spcPts val="200"/>
              </a:spcBef>
              <a:spcAft>
                <a:spcPts val="200"/>
              </a:spcAft>
              <a:buClr>
                <a:srgbClr val="E3000F"/>
              </a:buClr>
              <a:buFont typeface="Wingdings" panose="05000000000000000000" pitchFamily="2" charset="2"/>
              <a:buChar char="§"/>
            </a:pPr>
            <a:r>
              <a:rPr lang="el-GR" sz="1500" dirty="0">
                <a:solidFill>
                  <a:prstClr val="black"/>
                </a:solidFill>
                <a:cs typeface="Calibri" panose="020F0502020204030204" pitchFamily="34" charset="0"/>
              </a:rPr>
              <a:t>να τηρούν τους όρους της χρηματοδότησης (απόφασης ένταξης),</a:t>
            </a:r>
          </a:p>
          <a:p>
            <a:pPr marL="554037" lvl="1" algn="just">
              <a:spcBef>
                <a:spcPts val="200"/>
              </a:spcBef>
              <a:spcAft>
                <a:spcPts val="200"/>
              </a:spcAft>
              <a:buClr>
                <a:srgbClr val="E3000F"/>
              </a:buClr>
              <a:buFont typeface="Wingdings" panose="05000000000000000000" pitchFamily="2" charset="2"/>
              <a:buChar char="§"/>
            </a:pPr>
            <a:r>
              <a:rPr lang="el-GR" sz="1500" dirty="0">
                <a:solidFill>
                  <a:prstClr val="black"/>
                </a:solidFill>
                <a:cs typeface="Calibri" panose="020F0502020204030204" pitchFamily="34" charset="0"/>
              </a:rPr>
              <a:t>να μην εκμισθώνουν της </a:t>
            </a:r>
            <a:r>
              <a:rPr lang="el-GR" sz="1500" dirty="0" err="1">
                <a:solidFill>
                  <a:prstClr val="black"/>
                </a:solidFill>
                <a:cs typeface="Calibri" panose="020F0502020204030204" pitchFamily="34" charset="0"/>
              </a:rPr>
              <a:t>ενισχυθείσα</a:t>
            </a:r>
            <a:r>
              <a:rPr lang="el-GR" sz="1500" dirty="0">
                <a:solidFill>
                  <a:prstClr val="black"/>
                </a:solidFill>
                <a:cs typeface="Calibri" panose="020F0502020204030204" pitchFamily="34" charset="0"/>
              </a:rPr>
              <a:t> επένδυση και την εκμετάλλευση της λειτουργίας της,</a:t>
            </a:r>
            <a:r>
              <a:rPr lang="el-GR" sz="1500" dirty="0">
                <a:cs typeface="Calibri" panose="020F0502020204030204" pitchFamily="34" charset="0"/>
              </a:rPr>
              <a:t> </a:t>
            </a:r>
          </a:p>
          <a:p>
            <a:pPr marL="554037" lvl="1" algn="just">
              <a:spcBef>
                <a:spcPts val="200"/>
              </a:spcBef>
              <a:spcAft>
                <a:spcPts val="200"/>
              </a:spcAft>
              <a:buClr>
                <a:srgbClr val="E3000F"/>
              </a:buClr>
              <a:buFont typeface="Wingdings" panose="05000000000000000000" pitchFamily="2" charset="2"/>
              <a:buChar char="§"/>
            </a:pPr>
            <a:r>
              <a:rPr lang="el-GR" sz="1500" dirty="0">
                <a:cs typeface="Calibri" panose="020F0502020204030204" pitchFamily="34" charset="0"/>
              </a:rPr>
              <a:t>να μην συγχωνευθούν, απορροφήσουν ή </a:t>
            </a:r>
            <a:r>
              <a:rPr lang="el-GR" sz="1500" dirty="0" err="1">
                <a:cs typeface="Calibri" panose="020F0502020204030204" pitchFamily="34" charset="0"/>
              </a:rPr>
              <a:t>απορροφηθούν</a:t>
            </a:r>
            <a:r>
              <a:rPr lang="el-GR" sz="1500" dirty="0">
                <a:cs typeface="Calibri" panose="020F0502020204030204" pitchFamily="34" charset="0"/>
              </a:rPr>
              <a:t> από άλλη επιχείρηση</a:t>
            </a:r>
          </a:p>
          <a:p>
            <a:pPr marL="554037" lvl="1" algn="just">
              <a:spcBef>
                <a:spcPts val="200"/>
              </a:spcBef>
              <a:spcAft>
                <a:spcPts val="200"/>
              </a:spcAft>
              <a:buClr>
                <a:srgbClr val="E3000F"/>
              </a:buClr>
              <a:buFont typeface="Wingdings" panose="05000000000000000000" pitchFamily="2" charset="2"/>
              <a:buChar char="§"/>
            </a:pPr>
            <a:r>
              <a:rPr lang="el-GR" sz="1500" dirty="0">
                <a:cs typeface="Calibri" panose="020F0502020204030204" pitchFamily="34" charset="0"/>
              </a:rPr>
              <a:t>να τηρούν την </a:t>
            </a:r>
            <a:r>
              <a:rPr lang="el-GR" sz="1500" dirty="0" err="1">
                <a:cs typeface="Calibri" panose="020F0502020204030204" pitchFamily="34" charset="0"/>
              </a:rPr>
              <a:t>Ενωσιακή</a:t>
            </a:r>
            <a:r>
              <a:rPr lang="el-GR" sz="1500" dirty="0">
                <a:cs typeface="Calibri" panose="020F0502020204030204" pitchFamily="34" charset="0"/>
              </a:rPr>
              <a:t> και Εθνική Νομοθεσία κατά την εκτέλεση της Πράξης και ιδίως όσον αφορά την αειφόρο ανάπτυξη, την ισότητα μεταξύ ανδρών και γυναικών, τη μη διάκριση και την προσβασιμότητα Ατόμων με Αναπηρίες.</a:t>
            </a:r>
            <a:endParaRPr lang="el-GR" sz="1500" dirty="0">
              <a:solidFill>
                <a:prstClr val="black"/>
              </a:solidFill>
              <a:cs typeface="Calibri" panose="020F0502020204030204" pitchFamily="34" charset="0"/>
            </a:endParaRPr>
          </a:p>
          <a:p>
            <a:pPr marL="554037" lvl="1" algn="just">
              <a:spcBef>
                <a:spcPts val="200"/>
              </a:spcBef>
              <a:spcAft>
                <a:spcPts val="200"/>
              </a:spcAft>
              <a:buClr>
                <a:srgbClr val="E3000F"/>
              </a:buClr>
              <a:buFont typeface="Wingdings" panose="05000000000000000000" pitchFamily="2" charset="2"/>
              <a:buChar char="§"/>
            </a:pPr>
            <a:r>
              <a:rPr lang="el-GR" sz="1500" dirty="0">
                <a:cs typeface="Calibri" panose="020F0502020204030204" pitchFamily="34" charset="0"/>
              </a:rPr>
              <a:t>να πραγματοποιούν όλες τις απαραίτητες ενέργειες, για την ενημέρωση του Πληροφοριακού Συστήματος Κρατικών Ενισχύσεων (ΠΣΚΕ) με τα δεδομένα και έγγραφα της Πράξης που υλοποιούν</a:t>
            </a:r>
          </a:p>
          <a:p>
            <a:pPr marL="554037" lvl="1" algn="just">
              <a:spcBef>
                <a:spcPts val="200"/>
              </a:spcBef>
              <a:spcAft>
                <a:spcPts val="200"/>
              </a:spcAft>
              <a:buClr>
                <a:srgbClr val="E3000F"/>
              </a:buClr>
              <a:buFont typeface="Wingdings" panose="05000000000000000000" pitchFamily="2" charset="2"/>
              <a:buChar char="§"/>
            </a:pPr>
            <a:r>
              <a:rPr lang="el-GR" sz="1500" dirty="0">
                <a:solidFill>
                  <a:prstClr val="black"/>
                </a:solidFill>
                <a:cs typeface="Calibri" panose="020F0502020204030204" pitchFamily="34" charset="0"/>
              </a:rPr>
              <a:t>να τηρούν ξεχωριστή λογιστική μερίδα για την Πράξη ή να διαθέτουν επαρκή λογιστική κωδικοποίηση από την οποία να προκύπτει η καταχώρηση όλων των δαπανών της Πράξης,</a:t>
            </a:r>
          </a:p>
          <a:p>
            <a:pPr marL="554037" lvl="1" algn="just">
              <a:spcBef>
                <a:spcPts val="200"/>
              </a:spcBef>
              <a:spcAft>
                <a:spcPts val="200"/>
              </a:spcAft>
              <a:buClr>
                <a:srgbClr val="E3000F"/>
              </a:buClr>
              <a:buFont typeface="Wingdings" panose="05000000000000000000" pitchFamily="2" charset="2"/>
              <a:buChar char="§"/>
            </a:pPr>
            <a:r>
              <a:rPr lang="el-GR" sz="1500" dirty="0">
                <a:solidFill>
                  <a:prstClr val="black"/>
                </a:solidFill>
                <a:cs typeface="Calibri" panose="020F0502020204030204" pitchFamily="34" charset="0"/>
              </a:rPr>
              <a:t>να παρέχουν στοιχεία αποτίμηση των στόχων της </a:t>
            </a:r>
            <a:r>
              <a:rPr lang="el-GR" sz="1500" dirty="0" err="1">
                <a:solidFill>
                  <a:prstClr val="black"/>
                </a:solidFill>
                <a:cs typeface="Calibri" panose="020F0502020204030204" pitchFamily="34" charset="0"/>
              </a:rPr>
              <a:t>ενισχυθείσας</a:t>
            </a:r>
            <a:r>
              <a:rPr lang="el-GR" sz="1500" dirty="0">
                <a:solidFill>
                  <a:prstClr val="black"/>
                </a:solidFill>
                <a:cs typeface="Calibri" panose="020F0502020204030204" pitchFamily="34" charset="0"/>
              </a:rPr>
              <a:t> επένδυσης.</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755575" y="373303"/>
            <a:ext cx="6145655" cy="769441"/>
          </a:xfrm>
          <a:prstGeom prst="rect">
            <a:avLst/>
          </a:prstGeom>
        </p:spPr>
        <p:txBody>
          <a:bodyPr wrap="square">
            <a:spAutoFit/>
          </a:bodyPr>
          <a:lstStyle/>
          <a:p>
            <a:pPr>
              <a:spcBef>
                <a:spcPct val="50000"/>
              </a:spcBef>
              <a:defRPr/>
            </a:pPr>
            <a:r>
              <a:rPr lang="el-GR" sz="2200" b="1" dirty="0">
                <a:solidFill>
                  <a:srgbClr val="01567D"/>
                </a:solidFill>
                <a:latin typeface="Calibri" panose="020F0502020204030204" pitchFamily="34" charset="0"/>
                <a:cs typeface="Calibri" panose="020F0502020204030204" pitchFamily="34" charset="0"/>
              </a:rPr>
              <a:t>Υποχρεώσεις Δικαιούχων μέχρι την ολοκλήρωση της Πράξης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37600611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614191" y="1585202"/>
            <a:ext cx="7416824" cy="436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lvl="0" indent="0" algn="just">
              <a:spcBef>
                <a:spcPts val="200"/>
              </a:spcBef>
              <a:spcAft>
                <a:spcPts val="200"/>
              </a:spcAft>
              <a:buNone/>
            </a:pPr>
            <a:r>
              <a:rPr lang="el-GR" sz="1500" b="1" i="1" u="sng" dirty="0">
                <a:solidFill>
                  <a:prstClr val="black"/>
                </a:solidFill>
                <a:cs typeface="Calibri" panose="020F0502020204030204" pitchFamily="34" charset="0"/>
              </a:rPr>
              <a:t>Μετά την έκδοση της Απόφασης Ένταξης και μέχρι και την τελική πληρωμή της δημόσιας δαπάνης, οι Δικαιούχοι υποχρεούνται (συνέχεια):</a:t>
            </a:r>
          </a:p>
          <a:p>
            <a:pPr marL="554037" lvl="1" algn="just">
              <a:spcBef>
                <a:spcPts val="200"/>
              </a:spcBef>
              <a:spcAft>
                <a:spcPts val="200"/>
              </a:spcAft>
              <a:buClr>
                <a:srgbClr val="E3000F"/>
              </a:buClr>
              <a:buFont typeface="Wingdings" panose="05000000000000000000" pitchFamily="2" charset="2"/>
              <a:buChar char="§"/>
            </a:pPr>
            <a:r>
              <a:rPr lang="el-GR" sz="1500" dirty="0">
                <a:cs typeface="Calibri" panose="020F0502020204030204" pitchFamily="34" charset="0"/>
              </a:rPr>
              <a:t>να λαμβάνουν όλα τα μέτρα πληροφόρησης που προβλέπονται στο Παράρτημα XII του Κανονισμού 1303/2013 και ειδικότερα:</a:t>
            </a:r>
          </a:p>
          <a:p>
            <a:pPr lvl="1" algn="just">
              <a:spcBef>
                <a:spcPts val="200"/>
              </a:spcBef>
              <a:spcAft>
                <a:spcPts val="200"/>
              </a:spcAft>
              <a:buClr>
                <a:srgbClr val="FF0000"/>
              </a:buClr>
              <a:buFont typeface="Arial" panose="020B0604020202020204" pitchFamily="34" charset="0"/>
              <a:buChar char="•"/>
            </a:pPr>
            <a:r>
              <a:rPr lang="el-GR" sz="1500" dirty="0">
                <a:solidFill>
                  <a:prstClr val="black"/>
                </a:solidFill>
                <a:cs typeface="Calibri" panose="020F0502020204030204" pitchFamily="34" charset="0"/>
              </a:rPr>
              <a:t>τοποθέτηση αφίσας μεγέθους τουλάχιστον Α3 με σχετικές με το έργο πληροφορίες σε ορατό σημείο.</a:t>
            </a:r>
          </a:p>
          <a:p>
            <a:pPr lvl="1" algn="just">
              <a:spcBef>
                <a:spcPts val="200"/>
              </a:spcBef>
              <a:spcAft>
                <a:spcPts val="200"/>
              </a:spcAft>
              <a:buClr>
                <a:srgbClr val="FF0000"/>
              </a:buClr>
              <a:buFont typeface="Arial" panose="020B0604020202020204" pitchFamily="34" charset="0"/>
              <a:buChar char="•"/>
            </a:pPr>
            <a:r>
              <a:rPr lang="el-GR" sz="1500" dirty="0">
                <a:solidFill>
                  <a:prstClr val="black"/>
                </a:solidFill>
                <a:cs typeface="Calibri" panose="020F0502020204030204" pitchFamily="34" charset="0"/>
              </a:rPr>
              <a:t>εάν διαθέτει διαδικτυακό τόπο, θα πρέπει να τοποθετήσει το έμβλημα της Ευρωπαϊκής Ένωσης με την σχετική αναφορά στην Ένωση και το Διαρθρωτικό Ταμείο, το λογότυπο του ΕΣΠΑ και το </a:t>
            </a:r>
            <a:r>
              <a:rPr lang="el-GR" sz="1500" dirty="0" err="1">
                <a:solidFill>
                  <a:prstClr val="black"/>
                </a:solidFill>
                <a:cs typeface="Calibri" panose="020F0502020204030204" pitchFamily="34" charset="0"/>
              </a:rPr>
              <a:t>ΕΠΑνΕΚ</a:t>
            </a:r>
            <a:r>
              <a:rPr lang="el-GR" sz="1500" dirty="0">
                <a:solidFill>
                  <a:prstClr val="black"/>
                </a:solidFill>
                <a:cs typeface="Calibri" panose="020F0502020204030204" pitchFamily="34" charset="0"/>
              </a:rPr>
              <a:t> χωρίς να απαιτείται ο χρήστης να κυλήσει τη σελίδα προς τα κάτω.</a:t>
            </a:r>
          </a:p>
          <a:p>
            <a:pPr lvl="1" algn="just">
              <a:spcBef>
                <a:spcPts val="200"/>
              </a:spcBef>
              <a:spcAft>
                <a:spcPts val="200"/>
              </a:spcAft>
              <a:buClr>
                <a:srgbClr val="FF0000"/>
              </a:buClr>
              <a:buFont typeface="Arial" panose="020B0604020202020204" pitchFamily="34" charset="0"/>
              <a:buChar char="•"/>
            </a:pPr>
            <a:r>
              <a:rPr lang="el-GR" sz="1500" dirty="0">
                <a:solidFill>
                  <a:prstClr val="black"/>
                </a:solidFill>
                <a:cs typeface="Calibri" panose="020F0502020204030204" pitchFamily="34" charset="0"/>
              </a:rPr>
              <a:t>στο διαδικτυακό του τόπο να παρέχεται σύντομη περιγραφή της πράξης ανάλογη προς το επίπεδο της στήριξης, που περιλαμβάνει του στόχους και τα αποτελέσματα της και επισημαίνει τη χρηματοδοτική συνδρομή από την Ένωση,</a:t>
            </a:r>
          </a:p>
          <a:p>
            <a:pPr lvl="1" algn="just">
              <a:spcBef>
                <a:spcPts val="200"/>
              </a:spcBef>
              <a:spcAft>
                <a:spcPts val="200"/>
              </a:spcAft>
              <a:buClr>
                <a:srgbClr val="FF0000"/>
              </a:buClr>
              <a:buFont typeface="Arial" panose="020B0604020202020204" pitchFamily="34" charset="0"/>
              <a:buChar char="•"/>
            </a:pPr>
            <a:r>
              <a:rPr lang="el-GR" sz="1500" dirty="0">
                <a:cs typeface="Calibri" panose="020F0502020204030204" pitchFamily="34" charset="0"/>
              </a:rPr>
              <a:t>να αποδέχονται τη συμπερίληψή τους στο κατάλογο των πράξεων του Ε.Π. που δημοσιοποιεί η Ειδική Υπηρεσία Διαχείρισης του Ε.Π.</a:t>
            </a:r>
            <a:r>
              <a:rPr lang="en-US" sz="1500" dirty="0">
                <a:cs typeface="Calibri" panose="020F0502020204030204" pitchFamily="34" charset="0"/>
              </a:rPr>
              <a:t>,</a:t>
            </a:r>
            <a:endParaRPr lang="el-GR" sz="1500" dirty="0">
              <a:solidFill>
                <a:prstClr val="black"/>
              </a:solidFill>
              <a:cs typeface="Calibri" panose="020F0502020204030204" pitchFamily="34" charset="0"/>
            </a:endParaRPr>
          </a:p>
          <a:p>
            <a:pPr lvl="1" algn="just">
              <a:spcBef>
                <a:spcPts val="600"/>
              </a:spcBef>
              <a:spcAft>
                <a:spcPts val="600"/>
              </a:spcAft>
              <a:buClr>
                <a:srgbClr val="FF0000"/>
              </a:buClr>
              <a:buFont typeface="Arial" panose="020B0604020202020204" pitchFamily="34" charset="0"/>
              <a:buChar char="•"/>
            </a:pPr>
            <a:r>
              <a:rPr lang="el-GR" sz="1500" dirty="0">
                <a:cs typeface="Calibri" panose="020F0502020204030204" pitchFamily="34" charset="0"/>
              </a:rPr>
              <a:t>να μην διακόπτουν την υλοποίηση και λειτουργία της </a:t>
            </a:r>
            <a:r>
              <a:rPr lang="el-GR" sz="1500" dirty="0" err="1">
                <a:cs typeface="Calibri" panose="020F0502020204030204" pitchFamily="34" charset="0"/>
              </a:rPr>
              <a:t>ενισχυθείσας</a:t>
            </a:r>
            <a:r>
              <a:rPr lang="el-GR" sz="1500" dirty="0">
                <a:cs typeface="Calibri" panose="020F0502020204030204" pitchFamily="34" charset="0"/>
              </a:rPr>
              <a:t> επένδυσης, εκτός αν συντρέχουν λόγοι ανωτέρας βίας (απαιτείται ενημέρωση του ΕΦ)</a:t>
            </a:r>
            <a:r>
              <a:rPr lang="en-US" sz="1500" dirty="0">
                <a:cs typeface="Calibri" panose="020F0502020204030204" pitchFamily="34" charset="0"/>
              </a:rPr>
              <a:t>,</a:t>
            </a:r>
            <a:endParaRPr lang="el-GR" sz="1500" dirty="0">
              <a:solidFill>
                <a:prstClr val="black"/>
              </a:solidFill>
              <a:cs typeface="Calibri" panose="020F0502020204030204" pitchFamily="34" charset="0"/>
            </a:endParaRP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755575" y="373303"/>
            <a:ext cx="6145655" cy="769441"/>
          </a:xfrm>
          <a:prstGeom prst="rect">
            <a:avLst/>
          </a:prstGeom>
        </p:spPr>
        <p:txBody>
          <a:bodyPr wrap="square">
            <a:spAutoFit/>
          </a:bodyPr>
          <a:lstStyle/>
          <a:p>
            <a:pPr>
              <a:spcBef>
                <a:spcPct val="50000"/>
              </a:spcBef>
              <a:defRPr/>
            </a:pPr>
            <a:r>
              <a:rPr lang="el-GR" sz="2200" b="1" dirty="0">
                <a:solidFill>
                  <a:srgbClr val="01567D"/>
                </a:solidFill>
                <a:latin typeface="Calibri" panose="020F0502020204030204" pitchFamily="34" charset="0"/>
                <a:cs typeface="Calibri" panose="020F0502020204030204" pitchFamily="34" charset="0"/>
              </a:rPr>
              <a:t>Υποχρεώσεις Δικαιούχων μέχρι την ολοκλήρωση της Πράξης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42643838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614191" y="1585202"/>
            <a:ext cx="7416824" cy="360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lvl="0" indent="0" algn="just">
              <a:spcBef>
                <a:spcPts val="200"/>
              </a:spcBef>
              <a:spcAft>
                <a:spcPts val="200"/>
              </a:spcAft>
              <a:buNone/>
            </a:pPr>
            <a:r>
              <a:rPr lang="el-GR" sz="1500" b="1" i="1" u="sng" dirty="0">
                <a:solidFill>
                  <a:prstClr val="black"/>
                </a:solidFill>
                <a:cs typeface="Calibri" panose="020F0502020204030204" pitchFamily="34" charset="0"/>
              </a:rPr>
              <a:t>Μετά την έκδοση της Απόφασης Ένταξης και μέχρι και την τελική πληρωμή της δημόσιας δαπάνης, οι Δικαιούχοι υποχρεούνται (συνέχεια):</a:t>
            </a:r>
            <a:endParaRPr lang="el-GR" sz="1500" dirty="0">
              <a:solidFill>
                <a:prstClr val="black"/>
              </a:solidFill>
              <a:cs typeface="Calibri" panose="020F0502020204030204" pitchFamily="34" charset="0"/>
            </a:endParaRPr>
          </a:p>
          <a:p>
            <a:pPr marL="285750" lvl="0" indent="-285750" algn="just">
              <a:spcBef>
                <a:spcPts val="200"/>
              </a:spcBef>
              <a:spcAft>
                <a:spcPts val="200"/>
              </a:spcAft>
              <a:buClr>
                <a:srgbClr val="FF0000"/>
              </a:buClr>
              <a:buFont typeface="Wingdings" panose="05000000000000000000" pitchFamily="2" charset="2"/>
              <a:buChar char="§"/>
            </a:pPr>
            <a:r>
              <a:rPr lang="el-GR" sz="1500" dirty="0">
                <a:cs typeface="Calibri" panose="020F0502020204030204" pitchFamily="34" charset="0"/>
              </a:rPr>
              <a:t>να μην μεταβιβάζουν για οποιοδήποτε λόγο πάγια περιουσιακά στοιχεία που έχουν ενισχυθεί, εκτός εάν αυτά αντικατασταθούν από άλλα κυριότητας του φορέα και ανάλογης αξίας και ισοδυνάμου αποτελέσματος, ώστε να ανταποκρίνονται στην εξυπηρέτηση των στόχων της επένδυσης</a:t>
            </a:r>
          </a:p>
          <a:p>
            <a:pPr marL="285750" lvl="0" indent="-285750" algn="just">
              <a:spcBef>
                <a:spcPts val="200"/>
              </a:spcBef>
              <a:spcAft>
                <a:spcPts val="200"/>
              </a:spcAft>
              <a:buClr>
                <a:srgbClr val="FF0000"/>
              </a:buClr>
              <a:buFont typeface="Wingdings" panose="05000000000000000000" pitchFamily="2" charset="2"/>
              <a:buChar char="§"/>
            </a:pPr>
            <a:r>
              <a:rPr lang="el-GR" sz="1500" dirty="0">
                <a:cs typeface="Calibri" panose="020F0502020204030204" pitchFamily="34" charset="0"/>
              </a:rPr>
              <a:t>να μην αντικαταστήσουν οποιοδήποτε στοιχείο του εξοπλισμού, εκτός εάν η αντικατάσταση αφορά αγορά νέου παρομοίου εξοπλισμού</a:t>
            </a:r>
          </a:p>
          <a:p>
            <a:pPr marL="285750" lvl="0" indent="-285750" algn="just">
              <a:spcBef>
                <a:spcPts val="200"/>
              </a:spcBef>
              <a:spcAft>
                <a:spcPts val="200"/>
              </a:spcAft>
              <a:buClr>
                <a:srgbClr val="FF0000"/>
              </a:buClr>
              <a:buFont typeface="Wingdings" panose="05000000000000000000" pitchFamily="2" charset="2"/>
              <a:buChar char="§"/>
            </a:pPr>
            <a:r>
              <a:rPr lang="el-GR" sz="1500" dirty="0">
                <a:cs typeface="Calibri" panose="020F0502020204030204" pitchFamily="34" charset="0"/>
              </a:rPr>
              <a:t>να μην μεταβάλουν κατά οποιοδήποτε τρόπο τη νομική μορφή τους, την εταιρική τους σύνθεση ως προς τα πρόσωπα ή τα ποσοστά συμμετοχής τους</a:t>
            </a:r>
          </a:p>
          <a:p>
            <a:pPr marL="285750" lvl="0" indent="-285750" algn="just">
              <a:spcBef>
                <a:spcPts val="200"/>
              </a:spcBef>
              <a:spcAft>
                <a:spcPts val="200"/>
              </a:spcAft>
              <a:buClr>
                <a:srgbClr val="FF0000"/>
              </a:buClr>
              <a:buFont typeface="Wingdings" panose="05000000000000000000" pitchFamily="2" charset="2"/>
              <a:buChar char="§"/>
            </a:pPr>
            <a:r>
              <a:rPr lang="el-GR" sz="1500" dirty="0">
                <a:cs typeface="Calibri" panose="020F0502020204030204" pitchFamily="34" charset="0"/>
              </a:rPr>
              <a:t>να γνωστοποιούν στην ΕΥΔ </a:t>
            </a:r>
            <a:r>
              <a:rPr lang="el-GR" sz="1500" dirty="0" err="1">
                <a:cs typeface="Calibri" panose="020F0502020204030204" pitchFamily="34" charset="0"/>
              </a:rPr>
              <a:t>ΕΠΑνΕΚ</a:t>
            </a:r>
            <a:r>
              <a:rPr lang="el-GR" sz="1500" dirty="0">
                <a:cs typeface="Calibri" panose="020F0502020204030204" pitchFamily="34" charset="0"/>
              </a:rPr>
              <a:t> ή στον Ενδιάμεσο Φορέα κάθε μεταβολή των στοιχείων τους, όπως επωνυμία, έδρα, στοιχεία επικοινωνίας,</a:t>
            </a:r>
          </a:p>
          <a:p>
            <a:pPr marL="285750" lvl="0" indent="-285750" algn="just">
              <a:spcBef>
                <a:spcPts val="200"/>
              </a:spcBef>
              <a:spcAft>
                <a:spcPts val="200"/>
              </a:spcAft>
              <a:buClr>
                <a:srgbClr val="FF0000"/>
              </a:buClr>
              <a:buFont typeface="Wingdings" panose="05000000000000000000" pitchFamily="2" charset="2"/>
              <a:buChar char="§"/>
            </a:pPr>
            <a:r>
              <a:rPr lang="el-GR" sz="1500" dirty="0">
                <a:cs typeface="Calibri" panose="020F0502020204030204" pitchFamily="34" charset="0"/>
              </a:rPr>
              <a:t>να μην προβούν στη μετεγκατάσταση της </a:t>
            </a:r>
            <a:r>
              <a:rPr lang="el-GR" sz="1500" dirty="0" err="1">
                <a:cs typeface="Calibri" panose="020F0502020204030204" pitchFamily="34" charset="0"/>
              </a:rPr>
              <a:t>ενισχυθείσας</a:t>
            </a:r>
            <a:r>
              <a:rPr lang="el-GR" sz="1500" dirty="0">
                <a:cs typeface="Calibri" panose="020F0502020204030204" pitchFamily="34" charset="0"/>
              </a:rPr>
              <a:t> επένδυσης εκτός της Ομάδας Περιφέρειας εγκατάστασης εντός της οποίας χορηγήθηκε η ενίσχυση</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755575" y="373303"/>
            <a:ext cx="6145655" cy="769441"/>
          </a:xfrm>
          <a:prstGeom prst="rect">
            <a:avLst/>
          </a:prstGeom>
        </p:spPr>
        <p:txBody>
          <a:bodyPr wrap="square">
            <a:spAutoFit/>
          </a:bodyPr>
          <a:lstStyle/>
          <a:p>
            <a:pPr>
              <a:spcBef>
                <a:spcPct val="50000"/>
              </a:spcBef>
              <a:defRPr/>
            </a:pPr>
            <a:r>
              <a:rPr lang="el-GR" sz="2200" b="1" dirty="0">
                <a:solidFill>
                  <a:srgbClr val="01567D"/>
                </a:solidFill>
                <a:latin typeface="Calibri" panose="020F0502020204030204" pitchFamily="34" charset="0"/>
                <a:cs typeface="Calibri" panose="020F0502020204030204" pitchFamily="34" charset="0"/>
              </a:rPr>
              <a:t>Υποχρεώσεις Δικαιούχων μέχρι την ολοκλήρωση της Πράξης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6614949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614191" y="1585202"/>
            <a:ext cx="7416824" cy="404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spcBef>
                <a:spcPts val="300"/>
              </a:spcBef>
              <a:spcAft>
                <a:spcPts val="300"/>
              </a:spcAft>
              <a:buNone/>
            </a:pPr>
            <a:r>
              <a:rPr lang="el-GR" sz="1500" b="1" i="1" u="sng" dirty="0">
                <a:cs typeface="Calibri" panose="020F0502020204030204" pitchFamily="34" charset="0"/>
              </a:rPr>
              <a:t>Μετά την τελική πληρωμή της ενίσχυσης και για χρονικό διάστημα τριών (3) ετών, ο Δικαιούχος υποχρεούται</a:t>
            </a:r>
            <a:r>
              <a:rPr lang="en-US" sz="1500" b="1" i="1" u="sng" dirty="0">
                <a:cs typeface="Calibri" panose="020F0502020204030204" pitchFamily="34" charset="0"/>
              </a:rPr>
              <a:t>:</a:t>
            </a:r>
            <a:endParaRPr lang="el-GR" sz="1500" b="1" i="1" u="sng" dirty="0">
              <a:cs typeface="Calibri" panose="020F0502020204030204" pitchFamily="34" charset="0"/>
            </a:endParaRPr>
          </a:p>
          <a:p>
            <a:pPr marL="536575" lvl="1" indent="-268288" algn="just">
              <a:spcBef>
                <a:spcPts val="300"/>
              </a:spcBef>
              <a:spcAft>
                <a:spcPts val="300"/>
              </a:spcAft>
              <a:buClr>
                <a:srgbClr val="E3000F"/>
              </a:buClr>
              <a:buFont typeface="Wingdings" panose="05000000000000000000" pitchFamily="2" charset="2"/>
              <a:buChar char="ü"/>
            </a:pPr>
            <a:r>
              <a:rPr lang="el-GR" sz="1500" dirty="0">
                <a:cs typeface="Calibri" panose="020F0502020204030204" pitchFamily="34" charset="0"/>
              </a:rPr>
              <a:t>να μην προβεί σε παύση της παραγωγικής δραστηριότητας της επένδυσης,</a:t>
            </a:r>
          </a:p>
          <a:p>
            <a:pPr marL="536575" lvl="1" indent="-268288" algn="just">
              <a:spcBef>
                <a:spcPts val="300"/>
              </a:spcBef>
              <a:spcAft>
                <a:spcPts val="300"/>
              </a:spcAft>
              <a:buClr>
                <a:srgbClr val="E3000F"/>
              </a:buClr>
              <a:buFont typeface="Wingdings" panose="05000000000000000000" pitchFamily="2" charset="2"/>
              <a:buChar char="ü"/>
            </a:pPr>
            <a:r>
              <a:rPr lang="el-GR" sz="1500" dirty="0">
                <a:cs typeface="Calibri" panose="020F0502020204030204" pitchFamily="34" charset="0"/>
              </a:rPr>
              <a:t>να μην προβεί σε μετεγκατάσταση της παραγωγικής δραστηριότητας της επένδυσης εκτός της Περιφέρειας εγκατάστασης εντός της οποίας χορηγήθηκε η ενίσχυση,</a:t>
            </a:r>
          </a:p>
          <a:p>
            <a:pPr marL="536575" lvl="1" indent="-268288" algn="just">
              <a:spcBef>
                <a:spcPts val="300"/>
              </a:spcBef>
              <a:spcAft>
                <a:spcPts val="300"/>
              </a:spcAft>
              <a:buClr>
                <a:srgbClr val="E3000F"/>
              </a:buClr>
              <a:buFont typeface="Wingdings" panose="05000000000000000000" pitchFamily="2" charset="2"/>
              <a:buChar char="ü"/>
            </a:pPr>
            <a:r>
              <a:rPr lang="el-GR" sz="1500" dirty="0">
                <a:cs typeface="Calibri" panose="020F0502020204030204" pitchFamily="34" charset="0"/>
              </a:rPr>
              <a:t>να μην προβεί σε αλλαγή του ιδιοκτησιακού καθεστώτος της επένδυσης η οποία να παρέχει σε μια επιχείρηση αδικαιολόγητο πλεονέκτημα,</a:t>
            </a:r>
          </a:p>
          <a:p>
            <a:pPr marL="536575" lvl="1" indent="-268288" algn="just">
              <a:spcBef>
                <a:spcPts val="300"/>
              </a:spcBef>
              <a:spcAft>
                <a:spcPts val="300"/>
              </a:spcAft>
              <a:buClr>
                <a:srgbClr val="E3000F"/>
              </a:buClr>
              <a:buFont typeface="Wingdings" panose="05000000000000000000" pitchFamily="2" charset="2"/>
              <a:buChar char="ü"/>
            </a:pPr>
            <a:r>
              <a:rPr lang="el-GR" sz="1500" dirty="0">
                <a:cs typeface="Calibri" panose="020F0502020204030204" pitchFamily="34" charset="0"/>
              </a:rPr>
              <a:t>να μην προβεί σε ουσιαστική μεταβολή που επηρεάζει τη φύση, τους στόχους ή την εφαρμογή των όρων που θα μπορούσαν να υπονομεύσουν τους αρχικούς στόχους χορήγησης της χρηματοδότησης,</a:t>
            </a:r>
          </a:p>
          <a:p>
            <a:pPr marL="536575" lvl="1" indent="-268288" algn="just">
              <a:spcBef>
                <a:spcPts val="300"/>
              </a:spcBef>
              <a:spcAft>
                <a:spcPts val="300"/>
              </a:spcAft>
              <a:buClr>
                <a:srgbClr val="E3000F"/>
              </a:buClr>
              <a:buFont typeface="Wingdings" panose="05000000000000000000" pitchFamily="2" charset="2"/>
              <a:buChar char="ü"/>
            </a:pPr>
            <a:r>
              <a:rPr lang="el-GR" sz="1500" dirty="0">
                <a:cs typeface="Calibri" panose="020F0502020204030204" pitchFamily="34" charset="0"/>
              </a:rPr>
              <a:t>να διατηρεί τα πάγια περιουσιακά στοιχεία της επένδυσης, εκτός αν αυτά έχουν αντικατασταθεί από άλλα τουλάχιστον ισοδύναμου αποτελέσματος,</a:t>
            </a:r>
          </a:p>
          <a:p>
            <a:pPr marL="536575" lvl="1" indent="-268288" algn="just">
              <a:spcBef>
                <a:spcPts val="300"/>
              </a:spcBef>
              <a:spcAft>
                <a:spcPts val="300"/>
              </a:spcAft>
              <a:buClr>
                <a:srgbClr val="E3000F"/>
              </a:buClr>
              <a:buFont typeface="Wingdings" panose="05000000000000000000" pitchFamily="2" charset="2"/>
              <a:buChar char="ü"/>
            </a:pPr>
            <a:r>
              <a:rPr lang="el-GR" sz="1500" dirty="0">
                <a:cs typeface="Calibri" panose="020F0502020204030204" pitchFamily="34" charset="0"/>
              </a:rPr>
              <a:t>να διατηρεί την αφίσα σε διακριτό σημείο στο χώρο της επιχείρησης,</a:t>
            </a:r>
          </a:p>
          <a:p>
            <a:pPr marL="536575" lvl="1" indent="-268288" algn="just">
              <a:spcBef>
                <a:spcPts val="300"/>
              </a:spcBef>
              <a:spcAft>
                <a:spcPts val="300"/>
              </a:spcAft>
              <a:buClr>
                <a:srgbClr val="E3000F"/>
              </a:buClr>
              <a:buFont typeface="Wingdings" panose="05000000000000000000" pitchFamily="2" charset="2"/>
              <a:buChar char="ü"/>
            </a:pPr>
            <a:r>
              <a:rPr lang="el-GR" sz="1500" dirty="0">
                <a:cs typeface="Calibri" panose="020F0502020204030204" pitchFamily="34" charset="0"/>
              </a:rPr>
              <a:t>η </a:t>
            </a:r>
            <a:r>
              <a:rPr lang="el-GR" sz="1500" dirty="0" err="1">
                <a:cs typeface="Calibri" panose="020F0502020204030204" pitchFamily="34" charset="0"/>
              </a:rPr>
              <a:t>ενισχυθείσα</a:t>
            </a:r>
            <a:r>
              <a:rPr lang="el-GR" sz="1500" dirty="0">
                <a:cs typeface="Calibri" panose="020F0502020204030204" pitchFamily="34" charset="0"/>
              </a:rPr>
              <a:t> επιχείρηση οφείλει να λειτουργεί πραγματικά για τρία (3) έτη μετά την τελική πληρωμή της δημόσιας χρηματοδότησης στον Δικαιούχο.</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755575" y="373303"/>
            <a:ext cx="6145655" cy="769441"/>
          </a:xfrm>
          <a:prstGeom prst="rect">
            <a:avLst/>
          </a:prstGeom>
        </p:spPr>
        <p:txBody>
          <a:bodyPr wrap="square">
            <a:spAutoFit/>
          </a:bodyPr>
          <a:lstStyle/>
          <a:p>
            <a:pPr>
              <a:spcBef>
                <a:spcPct val="50000"/>
              </a:spcBef>
              <a:defRPr/>
            </a:pPr>
            <a:r>
              <a:rPr lang="el-GR" sz="2200" b="1" dirty="0">
                <a:solidFill>
                  <a:srgbClr val="01567D"/>
                </a:solidFill>
                <a:latin typeface="Calibri" panose="020F0502020204030204" pitchFamily="34" charset="0"/>
                <a:cs typeface="Calibri" panose="020F0502020204030204" pitchFamily="34" charset="0"/>
              </a:rPr>
              <a:t>Υποχρεώσεις Δικαιούχων μετά την ολοκλήρωση της Πράξης</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36077486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AE300E-ACE1-4FED-88FF-6DBCFD2EAC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385946" y="-28113"/>
            <a:ext cx="5758054" cy="3645896"/>
          </a:xfrm>
          <a:prstGeom prst="rect">
            <a:avLst/>
          </a:prstGeom>
        </p:spPr>
      </p:pic>
      <p:pic>
        <p:nvPicPr>
          <p:cNvPr id="4" name="Picture 3">
            <a:extLst>
              <a:ext uri="{FF2B5EF4-FFF2-40B4-BE49-F238E27FC236}">
                <a16:creationId xmlns:a16="http://schemas.microsoft.com/office/drawing/2014/main" id="{29D0F701-B4D0-43E4-8AEE-3BA184413A3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0" y="3208644"/>
            <a:ext cx="5508084" cy="367289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4CD4CDE2-E07D-4748-A49B-D0027475194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033" r="14995" b="1"/>
          <a:stretch/>
        </p:blipFill>
        <p:spPr>
          <a:xfrm>
            <a:off x="20" y="10"/>
            <a:ext cx="3983764" cy="3746791"/>
          </a:xfrm>
          <a:custGeom>
            <a:avLst/>
            <a:gdLst/>
            <a:ahLst/>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p:spPr>
      </p:pic>
      <p:pic>
        <p:nvPicPr>
          <p:cNvPr id="7" name="Picture 6">
            <a:extLst>
              <a:ext uri="{FF2B5EF4-FFF2-40B4-BE49-F238E27FC236}">
                <a16:creationId xmlns:a16="http://schemas.microsoft.com/office/drawing/2014/main" id="{F761F18F-77EA-48EF-BCC4-6B6B3586360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691" r="17284"/>
          <a:stretch/>
        </p:blipFill>
        <p:spPr>
          <a:xfrm>
            <a:off x="4123956" y="2505561"/>
            <a:ext cx="5011728" cy="4375973"/>
          </a:xfrm>
          <a:custGeom>
            <a:avLst/>
            <a:gdLst/>
            <a:ahLst/>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p:spPr>
      </p:pic>
      <p:pic>
        <p:nvPicPr>
          <p:cNvPr id="23" name="Picture 22">
            <a:extLst>
              <a:ext uri="{FF2B5EF4-FFF2-40B4-BE49-F238E27FC236}">
                <a16:creationId xmlns:a16="http://schemas.microsoft.com/office/drawing/2014/main" id="{D495737D-C33A-49D4-B2E6-B176A1C9B37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99818" y="657823"/>
            <a:ext cx="3828166" cy="2182798"/>
          </a:xfrm>
          <a:prstGeom prst="rect">
            <a:avLst/>
          </a:prstGeom>
          <a:effectLst>
            <a:glow rad="1193800">
              <a:schemeClr val="bg1">
                <a:alpha val="94000"/>
              </a:schemeClr>
            </a:glow>
          </a:effectLst>
        </p:spPr>
      </p:pic>
      <p:grpSp>
        <p:nvGrpSpPr>
          <p:cNvPr id="9" name="Group 8">
            <a:extLst>
              <a:ext uri="{FF2B5EF4-FFF2-40B4-BE49-F238E27FC236}">
                <a16:creationId xmlns:a16="http://schemas.microsoft.com/office/drawing/2014/main" id="{21E401D7-58C0-42C3-98B1-C337DE9E9D1B}"/>
              </a:ext>
            </a:extLst>
          </p:cNvPr>
          <p:cNvGrpSpPr/>
          <p:nvPr/>
        </p:nvGrpSpPr>
        <p:grpSpPr>
          <a:xfrm>
            <a:off x="5051796" y="6043162"/>
            <a:ext cx="4092204" cy="704441"/>
            <a:chOff x="1695235" y="5733256"/>
            <a:chExt cx="5081281" cy="887665"/>
          </a:xfrm>
        </p:grpSpPr>
        <p:pic>
          <p:nvPicPr>
            <p:cNvPr id="10" name="Picture 46">
              <a:extLst>
                <a:ext uri="{FF2B5EF4-FFF2-40B4-BE49-F238E27FC236}">
                  <a16:creationId xmlns:a16="http://schemas.microsoft.com/office/drawing/2014/main" id="{E39C2356-C041-42CD-961B-A7A5AF33DA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8104" y="5805264"/>
              <a:ext cx="1268412" cy="7461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7">
              <a:extLst>
                <a:ext uri="{FF2B5EF4-FFF2-40B4-BE49-F238E27FC236}">
                  <a16:creationId xmlns:a16="http://schemas.microsoft.com/office/drawing/2014/main" id="{B6C70467-828A-4820-BEDD-EBA45FAC88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3848" y="5733256"/>
              <a:ext cx="1803400" cy="8604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8">
              <a:extLst>
                <a:ext uri="{FF2B5EF4-FFF2-40B4-BE49-F238E27FC236}">
                  <a16:creationId xmlns:a16="http://schemas.microsoft.com/office/drawing/2014/main" id="{7A355A3C-B241-4D23-9E5D-15634ECFBD2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95235" y="5743033"/>
              <a:ext cx="925513" cy="87788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12">
            <a:extLst>
              <a:ext uri="{FF2B5EF4-FFF2-40B4-BE49-F238E27FC236}">
                <a16:creationId xmlns:a16="http://schemas.microsoft.com/office/drawing/2014/main" id="{0D114969-A166-425E-8623-D7980D86451C}"/>
              </a:ext>
            </a:extLst>
          </p:cNvPr>
          <p:cNvSpPr/>
          <p:nvPr/>
        </p:nvSpPr>
        <p:spPr>
          <a:xfrm>
            <a:off x="4343820" y="4141372"/>
            <a:ext cx="4572000" cy="1477328"/>
          </a:xfrm>
          <a:prstGeom prst="rect">
            <a:avLst/>
          </a:prstGeom>
          <a:solidFill>
            <a:schemeClr val="bg1"/>
          </a:solidFill>
        </p:spPr>
        <p:txBody>
          <a:bodyPr>
            <a:spAutoFit/>
          </a:bodyPr>
          <a:lstStyle/>
          <a:p>
            <a:r>
              <a:rPr lang="el-GR" b="1" dirty="0"/>
              <a:t>Διεύθυνση:</a:t>
            </a:r>
            <a:r>
              <a:rPr lang="en-US" b="1" dirty="0"/>
              <a:t> </a:t>
            </a:r>
            <a:r>
              <a:rPr lang="el-GR" dirty="0"/>
              <a:t>2ας Μεραρχίας &amp; Φίλωνος 64, Τ.Κ 18535</a:t>
            </a:r>
          </a:p>
          <a:p>
            <a:r>
              <a:rPr lang="en-US" b="1" dirty="0"/>
              <a:t>E-mail: </a:t>
            </a:r>
            <a:r>
              <a:rPr lang="en-US" dirty="0"/>
              <a:t>info@piraeusbsc.gr</a:t>
            </a:r>
            <a:endParaRPr lang="el-GR" dirty="0"/>
          </a:p>
          <a:p>
            <a:r>
              <a:rPr lang="en-US" b="1" dirty="0"/>
              <a:t>Website</a:t>
            </a:r>
            <a:r>
              <a:rPr lang="el-GR" b="1" dirty="0"/>
              <a:t>:</a:t>
            </a:r>
            <a:r>
              <a:rPr lang="en-US" b="1" dirty="0"/>
              <a:t> </a:t>
            </a:r>
            <a:r>
              <a:rPr lang="en-US" dirty="0"/>
              <a:t>www.piraeusbsc.gr</a:t>
            </a:r>
            <a:endParaRPr lang="el-GR" dirty="0"/>
          </a:p>
          <a:p>
            <a:r>
              <a:rPr lang="el-GR" b="1" dirty="0"/>
              <a:t>Τηλ:</a:t>
            </a:r>
            <a:r>
              <a:rPr lang="en-US" b="1" dirty="0"/>
              <a:t> </a:t>
            </a:r>
            <a:r>
              <a:rPr lang="en-US" dirty="0"/>
              <a:t>211 41 82013 </a:t>
            </a:r>
            <a:endParaRPr lang="el-GR" dirty="0"/>
          </a:p>
        </p:txBody>
      </p:sp>
      <p:sp>
        <p:nvSpPr>
          <p:cNvPr id="2" name="Rectangle 1">
            <a:extLst>
              <a:ext uri="{FF2B5EF4-FFF2-40B4-BE49-F238E27FC236}">
                <a16:creationId xmlns:a16="http://schemas.microsoft.com/office/drawing/2014/main" id="{4B83C0C3-1E8B-4355-A56E-1CCCA9889F54}"/>
              </a:ext>
            </a:extLst>
          </p:cNvPr>
          <p:cNvSpPr/>
          <p:nvPr/>
        </p:nvSpPr>
        <p:spPr>
          <a:xfrm>
            <a:off x="4335945" y="2967335"/>
            <a:ext cx="4572000" cy="923330"/>
          </a:xfrm>
          <a:prstGeom prst="rect">
            <a:avLst/>
          </a:prstGeom>
          <a:solidFill>
            <a:schemeClr val="bg1"/>
          </a:solidFill>
        </p:spPr>
        <p:txBody>
          <a:bodyPr>
            <a:spAutoFit/>
          </a:bodyPr>
          <a:lstStyle/>
          <a:p>
            <a:pPr algn="just"/>
            <a:r>
              <a:rPr lang="el-GR" i="1" dirty="0"/>
              <a:t>Για περισσότερες πληροφορίες/υλικό παρακαλούμε επικοινωνήστε με τους αρμόδιους Συμβούλου του ΚΣΕ  </a:t>
            </a:r>
          </a:p>
        </p:txBody>
      </p:sp>
    </p:spTree>
    <p:extLst>
      <p:ext uri="{BB962C8B-B14F-4D97-AF65-F5344CB8AC3E}">
        <p14:creationId xmlns:p14="http://schemas.microsoft.com/office/powerpoint/2010/main" val="3710853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683568" y="1557424"/>
            <a:ext cx="7416824" cy="446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a:buClr>
                <a:srgbClr val="FF0000"/>
              </a:buClr>
              <a:buNone/>
            </a:pPr>
            <a:r>
              <a:rPr lang="el-GR" sz="1600" b="1" dirty="0">
                <a:cs typeface="Calibri" panose="020F0502020204030204" pitchFamily="34" charset="0"/>
              </a:rPr>
              <a:t>Μέγεθος επιχείρησης</a:t>
            </a:r>
            <a:r>
              <a:rPr lang="en-US" sz="1600" b="1" dirty="0">
                <a:cs typeface="Calibri" panose="020F0502020204030204" pitchFamily="34" charset="0"/>
              </a:rPr>
              <a:t>: </a:t>
            </a:r>
            <a:r>
              <a:rPr lang="el-GR" sz="1600" dirty="0">
                <a:cs typeface="Calibri" panose="020F0502020204030204" pitchFamily="34" charset="0"/>
              </a:rPr>
              <a:t>υφιστάμενες Μικρές και Πολύ Μικρές Επιχειρήσεις όπως αυτές ορίζονται στη Σύσταση της Επιτροπής 2003/361/ΕΚ: </a:t>
            </a:r>
          </a:p>
          <a:p>
            <a:pPr algn="just">
              <a:buClr>
                <a:srgbClr val="FF0000"/>
              </a:buClr>
            </a:pPr>
            <a:endParaRPr lang="el-GR" sz="1600" dirty="0">
              <a:cs typeface="Calibri" panose="020F0502020204030204" pitchFamily="34" charset="0"/>
            </a:endParaRPr>
          </a:p>
          <a:p>
            <a:pPr marL="285750" indent="-285750" algn="just">
              <a:buClr>
                <a:srgbClr val="FF0000"/>
              </a:buClr>
            </a:pPr>
            <a:r>
              <a:rPr lang="el-GR" sz="1600" b="1" dirty="0">
                <a:cs typeface="Calibri" panose="020F0502020204030204" pitchFamily="34" charset="0"/>
              </a:rPr>
              <a:t>ως μικρή επιχείρηση </a:t>
            </a:r>
            <a:r>
              <a:rPr lang="el-GR" sz="1600" dirty="0">
                <a:cs typeface="Calibri" panose="020F0502020204030204" pitchFamily="34" charset="0"/>
              </a:rPr>
              <a:t>ορίζεται η επιχείρηση η οποία απασχολεί </a:t>
            </a:r>
            <a:r>
              <a:rPr lang="el-GR" sz="1600" b="1" dirty="0">
                <a:cs typeface="Calibri" panose="020F0502020204030204" pitchFamily="34" charset="0"/>
              </a:rPr>
              <a:t>λιγότερους από 50 εργαζομένους </a:t>
            </a:r>
            <a:r>
              <a:rPr lang="el-GR" sz="1600" dirty="0">
                <a:cs typeface="Calibri" panose="020F0502020204030204" pitchFamily="34" charset="0"/>
              </a:rPr>
              <a:t>και της οποίας ο ετήσιος κύκλος εργασιών ή το σύνολο του ετήσιου ισολογισμού δεν υπερβαίνει τα </a:t>
            </a:r>
            <a:r>
              <a:rPr lang="el-GR" sz="1600" b="1" dirty="0">
                <a:cs typeface="Calibri" panose="020F0502020204030204" pitchFamily="34" charset="0"/>
              </a:rPr>
              <a:t>10 εκατομμύρια ευρώ</a:t>
            </a:r>
            <a:r>
              <a:rPr lang="el-GR" sz="1600" dirty="0">
                <a:cs typeface="Calibri" panose="020F0502020204030204" pitchFamily="34" charset="0"/>
              </a:rPr>
              <a:t>. </a:t>
            </a:r>
          </a:p>
          <a:p>
            <a:pPr marL="285750" indent="-285750" algn="just">
              <a:buClr>
                <a:srgbClr val="FF0000"/>
              </a:buClr>
            </a:pPr>
            <a:r>
              <a:rPr lang="el-GR" sz="1600" b="1" dirty="0">
                <a:cs typeface="Calibri" panose="020F0502020204030204" pitchFamily="34" charset="0"/>
              </a:rPr>
              <a:t>ως πολύ μικρή επιχείρηση </a:t>
            </a:r>
            <a:r>
              <a:rPr lang="el-GR" sz="1600" dirty="0">
                <a:cs typeface="Calibri" panose="020F0502020204030204" pitchFamily="34" charset="0"/>
              </a:rPr>
              <a:t>ορίζεται η επιχείρηση η οποία απασχολεί λιγότερους από </a:t>
            </a:r>
            <a:r>
              <a:rPr lang="el-GR" sz="1600" b="1" dirty="0">
                <a:cs typeface="Calibri" panose="020F0502020204030204" pitchFamily="34" charset="0"/>
              </a:rPr>
              <a:t>δέκα εργαζομένους </a:t>
            </a:r>
            <a:r>
              <a:rPr lang="el-GR" sz="1600" dirty="0">
                <a:cs typeface="Calibri" panose="020F0502020204030204" pitchFamily="34" charset="0"/>
              </a:rPr>
              <a:t>και της οποίας ο ετήσιος κύκλος εργασιών ή το σύνολο του ετήσιου ισολογισμού δεν υπερβαίνει τα </a:t>
            </a:r>
            <a:r>
              <a:rPr lang="el-GR" sz="1600" b="1" dirty="0">
                <a:cs typeface="Calibri" panose="020F0502020204030204" pitchFamily="34" charset="0"/>
              </a:rPr>
              <a:t>2 εκατομμύρια ευρώ</a:t>
            </a:r>
            <a:r>
              <a:rPr lang="el-GR" sz="1600" dirty="0">
                <a:cs typeface="Calibri" panose="020F0502020204030204" pitchFamily="34" charset="0"/>
              </a:rPr>
              <a:t>.</a:t>
            </a:r>
          </a:p>
          <a:p>
            <a:pPr marL="285750" indent="-285750" algn="just">
              <a:buClr>
                <a:srgbClr val="FF0000"/>
              </a:buClr>
            </a:pPr>
            <a:endParaRPr lang="el-GR" sz="1600" dirty="0">
              <a:cs typeface="Calibri" panose="020F0502020204030204" pitchFamily="34" charset="0"/>
            </a:endParaRPr>
          </a:p>
          <a:p>
            <a:pPr marL="0" indent="0" algn="just">
              <a:buClr>
                <a:srgbClr val="FF0000"/>
              </a:buClr>
              <a:buNone/>
            </a:pPr>
            <a:r>
              <a:rPr lang="el-GR" sz="1600" i="1" u="sng" dirty="0">
                <a:cs typeface="Calibri" panose="020F0502020204030204" pitchFamily="34" charset="0"/>
              </a:rPr>
              <a:t>Οι οποίες:</a:t>
            </a:r>
            <a:endParaRPr lang="en-US" sz="1600" i="1" u="sng" dirty="0">
              <a:cs typeface="Calibri" panose="020F0502020204030204" pitchFamily="34" charset="0"/>
            </a:endParaRPr>
          </a:p>
          <a:p>
            <a:pPr marL="285750" indent="-285750" algn="just">
              <a:buClr>
                <a:srgbClr val="FF0000"/>
              </a:buClr>
            </a:pPr>
            <a:r>
              <a:rPr lang="el-GR" sz="1600" dirty="0">
                <a:solidFill>
                  <a:prstClr val="black"/>
                </a:solidFill>
                <a:cs typeface="Calibri" panose="020F0502020204030204" pitchFamily="34" charset="0"/>
              </a:rPr>
              <a:t>έχουν κλείσει τουλάχιστον τρεις (3) διαχειριστικές χρήσεις δωδεκάμηνης διάρκειας</a:t>
            </a:r>
          </a:p>
          <a:p>
            <a:pPr marL="285750" indent="-285750" algn="just">
              <a:buClr>
                <a:srgbClr val="FF0000"/>
              </a:buClr>
            </a:pPr>
            <a:r>
              <a:rPr lang="el-GR" sz="1600" dirty="0">
                <a:solidFill>
                  <a:prstClr val="black"/>
                </a:solidFill>
                <a:cs typeface="Calibri" panose="020F0502020204030204" pitchFamily="34" charset="0"/>
              </a:rPr>
              <a:t>διαθέτουν έναν τουλάχιστον επιλέξιμο ΚΑΔ του Παραρτήματος ΙII «ΕΠΙΛΕΞΙΜΕΣ ΔΡΑΣΤΗΡΙΟΤΗΤΕΣ (ΚΑΔ)»</a:t>
            </a:r>
          </a:p>
          <a:p>
            <a:pPr marL="285750" indent="-285750" algn="just">
              <a:buClr>
                <a:srgbClr val="FF0000"/>
              </a:buClr>
            </a:pPr>
            <a:r>
              <a:rPr lang="el-GR" sz="1600" dirty="0">
                <a:cs typeface="Calibri" panose="020F0502020204030204" pitchFamily="34" charset="0"/>
              </a:rPr>
              <a:t>έχουν δύο (2) τουλάχιστον ΕΜΕ εξαρτημένης εργασίας πλήρους ή μερικής απασχόλησης το έτος που προηγείται της υποβολής του επενδυτικού σχεδίου</a:t>
            </a:r>
          </a:p>
        </p:txBody>
      </p:sp>
      <p:sp>
        <p:nvSpPr>
          <p:cNvPr id="8" name="Rectangle 7">
            <a:extLst>
              <a:ext uri="{FF2B5EF4-FFF2-40B4-BE49-F238E27FC236}">
                <a16:creationId xmlns:a16="http://schemas.microsoft.com/office/drawing/2014/main" id="{B78B7D36-6FA7-4AF6-B683-6424282BEB33}"/>
              </a:ext>
            </a:extLst>
          </p:cNvPr>
          <p:cNvSpPr/>
          <p:nvPr/>
        </p:nvSpPr>
        <p:spPr>
          <a:xfrm>
            <a:off x="8787" y="1124744"/>
            <a:ext cx="9152013" cy="360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C865FA7-D326-4E3C-8BF6-A8AE7B9A430A}"/>
              </a:ext>
            </a:extLst>
          </p:cNvPr>
          <p:cNvSpPr/>
          <p:nvPr/>
        </p:nvSpPr>
        <p:spPr>
          <a:xfrm>
            <a:off x="683568" y="548680"/>
            <a:ext cx="6368090" cy="430887"/>
          </a:xfrm>
          <a:prstGeom prst="rect">
            <a:avLst/>
          </a:prstGeom>
        </p:spPr>
        <p:txBody>
          <a:bodyPr wrap="none">
            <a:spAutoFit/>
          </a:bodyPr>
          <a:lstStyle/>
          <a:p>
            <a:pPr>
              <a:spcBef>
                <a:spcPct val="50000"/>
              </a:spcBef>
              <a:defRPr/>
            </a:pPr>
            <a:r>
              <a:rPr lang="el-GR" sz="2200" b="1" dirty="0">
                <a:solidFill>
                  <a:srgbClr val="01567D"/>
                </a:solidFill>
                <a:latin typeface="Calibri" panose="020F0502020204030204" pitchFamily="34" charset="0"/>
                <a:cs typeface="Calibri" panose="020F0502020204030204" pitchFamily="34" charset="0"/>
              </a:rPr>
              <a:t>Βασικά κριτήρια καθορισμού δυνητικών δικαιούχων</a:t>
            </a:r>
          </a:p>
        </p:txBody>
      </p:sp>
      <p:pic>
        <p:nvPicPr>
          <p:cNvPr id="10" name="Picture 9">
            <a:extLst>
              <a:ext uri="{FF2B5EF4-FFF2-40B4-BE49-F238E27FC236}">
                <a16:creationId xmlns:a16="http://schemas.microsoft.com/office/drawing/2014/main" id="{613BB48F-EA89-4382-B56F-85A0FD1379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36296" y="539922"/>
            <a:ext cx="1589439" cy="656830"/>
          </a:xfrm>
          <a:prstGeom prst="rect">
            <a:avLst/>
          </a:prstGeom>
        </p:spPr>
      </p:pic>
      <p:pic>
        <p:nvPicPr>
          <p:cNvPr id="14" name="Picture 13">
            <a:extLst>
              <a:ext uri="{FF2B5EF4-FFF2-40B4-BE49-F238E27FC236}">
                <a16:creationId xmlns:a16="http://schemas.microsoft.com/office/drawing/2014/main" id="{B6880432-0449-4856-A758-FE66C35934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88" t="823"/>
          <a:stretch/>
        </p:blipFill>
        <p:spPr>
          <a:xfrm>
            <a:off x="6156176" y="6381328"/>
            <a:ext cx="2601709" cy="287097"/>
          </a:xfrm>
          <a:prstGeom prst="rect">
            <a:avLst/>
          </a:prstGeom>
        </p:spPr>
      </p:pic>
    </p:spTree>
    <p:extLst>
      <p:ext uri="{BB962C8B-B14F-4D97-AF65-F5344CB8AC3E}">
        <p14:creationId xmlns:p14="http://schemas.microsoft.com/office/powerpoint/2010/main" val="4199440523"/>
      </p:ext>
    </p:extLst>
  </p:cSld>
  <p:clrMapOvr>
    <a:masterClrMapping/>
  </p:clrMapOvr>
</p:sld>
</file>

<file path=ppt/theme/theme1.xml><?xml version="1.0" encoding="utf-8"?>
<a:theme xmlns:a="http://schemas.openxmlformats.org/drawingml/2006/main" name="Facet">
  <a:themeElements>
    <a:clrScheme name="Custom 6">
      <a:dk1>
        <a:sysClr val="windowText" lastClr="000000"/>
      </a:dk1>
      <a:lt1>
        <a:sysClr val="window" lastClr="FFFFFF"/>
      </a:lt1>
      <a:dk2>
        <a:srgbClr val="323232"/>
      </a:dk2>
      <a:lt2>
        <a:srgbClr val="E3DED1"/>
      </a:lt2>
      <a:accent1>
        <a:srgbClr val="00567C"/>
      </a:accent1>
      <a:accent2>
        <a:srgbClr val="00567C"/>
      </a:accent2>
      <a:accent3>
        <a:srgbClr val="00567C"/>
      </a:accent3>
      <a:accent4>
        <a:srgbClr val="00567C"/>
      </a:accent4>
      <a:accent5>
        <a:srgbClr val="E3000F"/>
      </a:accent5>
      <a:accent6>
        <a:srgbClr val="E3000F"/>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4478</TotalTime>
  <Words>10231</Words>
  <PresentationFormat>On-screen Show (4:3)</PresentationFormat>
  <Paragraphs>937</Paragraphs>
  <Slides>86</Slides>
  <Notes>85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86</vt:i4>
      </vt:variant>
    </vt:vector>
  </HeadingPairs>
  <TitlesOfParts>
    <vt:vector size="93" baseType="lpstr">
      <vt:lpstr>Arial</vt:lpstr>
      <vt:lpstr>Calibri</vt:lpstr>
      <vt:lpstr>Courier New</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2020-11-27T13:41:01Z</dcterms:created>
  <dcterms:modified xsi:type="dcterms:W3CDTF">2021-01-29T11:55:13Z</dcterms:modified>
</cp:coreProperties>
</file>